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93" r:id="rId3"/>
    <p:sldId id="301" r:id="rId4"/>
    <p:sldId id="300" r:id="rId5"/>
    <p:sldId id="258" r:id="rId6"/>
    <p:sldId id="290" r:id="rId7"/>
    <p:sldId id="296" r:id="rId8"/>
    <p:sldId id="297" r:id="rId9"/>
    <p:sldId id="298" r:id="rId10"/>
    <p:sldId id="299" r:id="rId11"/>
    <p:sldId id="294" r:id="rId12"/>
    <p:sldId id="295" r:id="rId13"/>
    <p:sldId id="291" r:id="rId14"/>
    <p:sldId id="292" r:id="rId15"/>
    <p:sldId id="302" r:id="rId16"/>
    <p:sldId id="303" r:id="rId17"/>
    <p:sldId id="304" r:id="rId18"/>
    <p:sldId id="317" r:id="rId19"/>
    <p:sldId id="306" r:id="rId20"/>
    <p:sldId id="307" r:id="rId21"/>
    <p:sldId id="308" r:id="rId22"/>
    <p:sldId id="309" r:id="rId23"/>
    <p:sldId id="310" r:id="rId24"/>
    <p:sldId id="311" r:id="rId25"/>
    <p:sldId id="318" r:id="rId26"/>
    <p:sldId id="320" r:id="rId27"/>
    <p:sldId id="312" r:id="rId28"/>
    <p:sldId id="313" r:id="rId29"/>
    <p:sldId id="314" r:id="rId30"/>
    <p:sldId id="316" r:id="rId31"/>
    <p:sldId id="259" r:id="rId32"/>
  </p:sldIdLst>
  <p:sldSz cx="9144000" cy="6858000" type="screen4x3"/>
  <p:notesSz cx="6832600" cy="99631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49"/>
    <a:srgbClr val="FF5757"/>
    <a:srgbClr val="004D86"/>
    <a:srgbClr val="2962A7"/>
    <a:srgbClr val="FB7575"/>
    <a:srgbClr val="FFFFFF"/>
    <a:srgbClr val="00D05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37" autoAdjust="0"/>
  </p:normalViewPr>
  <p:slideViewPr>
    <p:cSldViewPr>
      <p:cViewPr varScale="1">
        <p:scale>
          <a:sx n="70" d="100"/>
          <a:sy n="70" d="100"/>
        </p:scale>
        <p:origin x="2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70325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EBE4473-ED2E-4B1A-814F-40DFCC2E113A}" type="datetimeFigureOut">
              <a:rPr lang="ko-KR" altLang="en-US"/>
              <a:pPr>
                <a:defRPr/>
              </a:pPr>
              <a:t>2022-05-02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7713"/>
            <a:ext cx="4978400" cy="3735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2625" y="4732338"/>
            <a:ext cx="5467350" cy="448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63088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70325" y="9463088"/>
            <a:ext cx="2960688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8BCE35B-959B-4569-879C-310248ADE5FE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92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5B1A1910-B6CB-4A24-A8CB-29361F5C7F25}" type="slidenum">
              <a: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pPr eaLnBrk="1" hangingPunct="1"/>
              <a:t>1</a:t>
            </a:fld>
            <a:endParaRPr kumimoji="0" lang="en-US" altLang="ko-KR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E1F66C97-1504-4A36-92FC-2EB660200457}" type="slidenum">
              <a: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pPr eaLnBrk="1" hangingPunct="1"/>
              <a:t>5</a:t>
            </a:fld>
            <a:endParaRPr kumimoji="0" lang="en-US" altLang="ko-KR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12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B03F9B65-33D0-4D2C-ACFC-1B3D5D0CDBD1}" type="slidenum">
              <a: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pPr eaLnBrk="1" hangingPunct="1"/>
              <a:t>31</a:t>
            </a:fld>
            <a:endParaRPr kumimoji="0" lang="en-US" altLang="ko-KR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Btype_0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00290" y="3671886"/>
            <a:ext cx="6400800" cy="47149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29375"/>
            <a:ext cx="21336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C753178-F441-47F0-BEAC-0DAC0FA8149B}" type="datetime1">
              <a:rPr lang="ko-KR" altLang="en-US"/>
              <a:pPr>
                <a:defRPr/>
              </a:pPr>
              <a:t>2022-05-02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altLang="ko-KR"/>
              <a:t>RISS-</a:t>
            </a:r>
            <a:r>
              <a:rPr lang="ko-KR" altLang="en-US"/>
              <a:t>해외전자정보서비스이용교육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072188" y="6429375"/>
            <a:ext cx="2133600" cy="365125"/>
          </a:xfrm>
        </p:spPr>
        <p:txBody>
          <a:bodyPr/>
          <a:lstStyle>
            <a:lvl1pPr>
              <a:defRPr sz="900"/>
            </a:lvl1pPr>
          </a:lstStyle>
          <a:p>
            <a:fld id="{BFA80CD4-73EA-4906-B979-1B073283A68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403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3E039-A710-45F7-B07D-1C4500362F3F}" type="datetime1">
              <a:rPr lang="ko-KR" altLang="en-US"/>
              <a:pPr>
                <a:defRPr/>
              </a:pPr>
              <a:t>2022-05-02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RISS-</a:t>
            </a:r>
            <a:r>
              <a:rPr lang="ko-KR" altLang="en-US"/>
              <a:t>해외전자정보서비스이용교육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25C18-3BF1-43AD-88B5-08168ECC43FB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580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AA969-4804-4C6C-A878-FD511B685AE0}" type="datetime1">
              <a:rPr lang="ko-KR" altLang="en-US"/>
              <a:pPr>
                <a:defRPr/>
              </a:pPr>
              <a:t>2022-05-02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RISS-</a:t>
            </a:r>
            <a:r>
              <a:rPr lang="ko-KR" altLang="en-US"/>
              <a:t>해외전자정보서비스이용교육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15A7E-4579-4FCC-9258-B022B0C2DDB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3643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CD3D-0119-40BC-9698-5991F8316A84}" type="datetime1">
              <a:rPr lang="ko-KR" altLang="en-US"/>
              <a:pPr>
                <a:defRPr/>
              </a:pPr>
              <a:t>2022-05-02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RISS-</a:t>
            </a:r>
            <a:r>
              <a:rPr lang="ko-KR" altLang="en-US"/>
              <a:t>해외전자정보서비스이용교육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986E8-F4DD-4023-B1B9-46B9C633FCA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04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C442A-0F71-4E22-A5CC-E7D41592C0E8}" type="datetime1">
              <a:rPr lang="ko-KR" altLang="en-US"/>
              <a:pPr>
                <a:defRPr/>
              </a:pPr>
              <a:t>2022-05-02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RISS-</a:t>
            </a:r>
            <a:r>
              <a:rPr lang="ko-KR" altLang="en-US"/>
              <a:t>해외전자정보서비스이용교육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C5C5E-3E20-4324-B732-0BA9CE48FF1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419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DB1CE-832D-4C85-AE66-C1884E000DE3}" type="datetime1">
              <a:rPr lang="ko-KR" altLang="en-US"/>
              <a:pPr>
                <a:defRPr/>
              </a:pPr>
              <a:t>2022-05-02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RISS-</a:t>
            </a:r>
            <a:r>
              <a:rPr lang="ko-KR" altLang="en-US"/>
              <a:t>해외전자정보서비스이용교육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4C99F-EA21-4811-A8F8-55C2FDFBE4F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632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7B50-856E-4234-A3E0-DE33866CBF78}" type="datetime1">
              <a:rPr lang="ko-KR" altLang="en-US"/>
              <a:pPr>
                <a:defRPr/>
              </a:pPr>
              <a:t>2022-05-02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RISS-</a:t>
            </a:r>
            <a:r>
              <a:rPr lang="ko-KR" altLang="en-US"/>
              <a:t>해외전자정보서비스이용교육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6AD27-495D-4B2D-8BC0-4D9D291E0ED1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918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F695-9858-4FA7-94ED-A18485C01831}" type="datetime1">
              <a:rPr lang="ko-KR" altLang="en-US"/>
              <a:pPr>
                <a:defRPr/>
              </a:pPr>
              <a:t>2022-05-02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RISS-</a:t>
            </a:r>
            <a:r>
              <a:rPr lang="ko-KR" altLang="en-US"/>
              <a:t>해외전자정보서비스이용교육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376A1-39E7-43D6-9087-68C4160DF99A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69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500813"/>
            <a:ext cx="603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직선 연결선 4"/>
          <p:cNvCxnSpPr/>
          <p:nvPr userDrawn="1"/>
        </p:nvCxnSpPr>
        <p:spPr>
          <a:xfrm>
            <a:off x="285750" y="6416675"/>
            <a:ext cx="850106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69950" y="55563"/>
            <a:ext cx="14160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ko-KR" altLang="en-US" sz="7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해외전자정보 서비스 이용교육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-39688" y="47625"/>
            <a:ext cx="64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2800" b="1" smtClean="0">
                <a:solidFill>
                  <a:schemeClr val="bg1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01</a:t>
            </a:r>
            <a:endParaRPr kumimoji="0" lang="ko-KR" altLang="en-US" sz="2800" b="1" smtClean="0">
              <a:solidFill>
                <a:schemeClr val="bg1"/>
              </a:solidFill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01613" y="6513513"/>
            <a:ext cx="512762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</a:rPr>
              <a:t>Page</a:t>
            </a:r>
            <a:endParaRPr kumimoji="0" lang="ko-KR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68280"/>
          </a:xfrm>
        </p:spPr>
        <p:txBody>
          <a:bodyPr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3124200" y="6451600"/>
            <a:ext cx="2895600" cy="365125"/>
          </a:xfrm>
        </p:spPr>
        <p:txBody>
          <a:bodyPr/>
          <a:lstStyle>
            <a:lvl1pPr>
              <a:defRPr sz="80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altLang="ko-KR"/>
              <a:t>RISS-</a:t>
            </a:r>
            <a:r>
              <a:rPr lang="ko-KR" altLang="en-US"/>
              <a:t>해외전자정보서비스이용교육</a:t>
            </a:r>
            <a:endParaRPr lang="ko-KR" altLang="en-US" dirty="0"/>
          </a:p>
        </p:txBody>
      </p:sp>
      <p:sp>
        <p:nvSpPr>
          <p:cNvPr id="10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428625" y="6470650"/>
            <a:ext cx="561975" cy="365125"/>
          </a:xfrm>
        </p:spPr>
        <p:txBody>
          <a:bodyPr/>
          <a:lstStyle>
            <a:lvl1pPr>
              <a:defRPr sz="10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19D05FB-4A9D-470F-9102-7C505E53773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810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0EC4-EC3D-4448-BC90-37BF9BF78CF3}" type="datetime1">
              <a:rPr lang="ko-KR" altLang="en-US"/>
              <a:pPr>
                <a:defRPr/>
              </a:pPr>
              <a:t>2022-05-02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RISS-</a:t>
            </a:r>
            <a:r>
              <a:rPr lang="ko-KR" altLang="en-US"/>
              <a:t>해외전자정보서비스이용교육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6783A-C4AC-443E-976A-416A033ABE9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4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3786188"/>
            <a:ext cx="664845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500188"/>
            <a:ext cx="11271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62BD-632F-4F1E-B61B-3984924B1CDE}" type="datetime1">
              <a:rPr lang="ko-KR" altLang="en-US"/>
              <a:pPr>
                <a:defRPr/>
              </a:pPr>
              <a:t>2022-05-02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RISS-</a:t>
            </a:r>
            <a:r>
              <a:rPr lang="ko-KR" altLang="en-US"/>
              <a:t>해외전자정보서비스이용교육</a:t>
            </a:r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06364-CCD3-4EF3-81AC-40DBD32DAC1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75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E87B8-6814-4522-9771-88BE46BAFFDC}" type="datetime1">
              <a:rPr lang="ko-KR" altLang="en-US"/>
              <a:pPr>
                <a:defRPr/>
              </a:pPr>
              <a:t>2022-05-02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RISS-</a:t>
            </a:r>
            <a:r>
              <a:rPr lang="ko-KR" altLang="en-US"/>
              <a:t>해외전자정보서비스이용교육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2C041-4B6B-40D5-9E7E-2E1F9E72A2A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722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F4128BB-9307-4103-8E86-C4CA9D1B1E56}" type="datetime1">
              <a:rPr lang="ko-KR" altLang="en-US"/>
              <a:pPr>
                <a:defRPr/>
              </a:pPr>
              <a:t>2022-05-02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RISS-</a:t>
            </a:r>
            <a:r>
              <a:rPr lang="ko-KR" altLang="en-US"/>
              <a:t>해외전자정보서비스이용교육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FDF6A28-42ED-48A4-AECA-F508478653A8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3994" r:id="rId2"/>
    <p:sldLayoutId id="2147483995" r:id="rId3"/>
    <p:sldLayoutId id="2147483996" r:id="rId4"/>
    <p:sldLayoutId id="2147483997" r:id="rId5"/>
    <p:sldLayoutId id="2147484004" r:id="rId6"/>
    <p:sldLayoutId id="2147483998" r:id="rId7"/>
    <p:sldLayoutId id="2147484005" r:id="rId8"/>
    <p:sldLayoutId id="2147483999" r:id="rId9"/>
    <p:sldLayoutId id="2147484000" r:id="rId10"/>
    <p:sldLayoutId id="2147484001" r:id="rId11"/>
    <p:sldLayoutId id="2147484002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adobe.com/products/digitaledition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8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5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2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openxmlformats.org/officeDocument/2006/relationships/image" Target="../media/image74.jpeg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5.pn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부제목 2"/>
          <p:cNvSpPr>
            <a:spLocks noGrp="1"/>
          </p:cNvSpPr>
          <p:nvPr>
            <p:ph type="subTitle" idx="1"/>
          </p:nvPr>
        </p:nvSpPr>
        <p:spPr>
          <a:xfrm>
            <a:off x="0" y="3068638"/>
            <a:ext cx="9144000" cy="3313112"/>
          </a:xfrm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ko-KR" altLang="en-US" b="1" dirty="0" smtClean="0"/>
              <a:t>인터페이스 상세 이용 방법 및 다운로드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대출모드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안내 </a:t>
            </a:r>
            <a:r>
              <a:rPr lang="en-US" altLang="ko-KR" b="1" dirty="0" smtClean="0"/>
              <a:t>-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en-US" altLang="ko-KR" b="1" dirty="0" smtClean="0"/>
          </a:p>
          <a:p>
            <a:pPr eaLnBrk="1" hangingPunct="1">
              <a:buFont typeface="Arial" charset="0"/>
              <a:buNone/>
              <a:defRPr/>
            </a:pPr>
            <a:endParaRPr lang="en-US" altLang="ko-KR" b="1" dirty="0"/>
          </a:p>
          <a:p>
            <a:pPr eaLnBrk="1" hangingPunct="1">
              <a:buFont typeface="Arial" charset="0"/>
              <a:buNone/>
              <a:defRPr/>
            </a:pPr>
            <a:endParaRPr lang="en-US" altLang="ko-KR" b="1" dirty="0" smtClean="0"/>
          </a:p>
          <a:p>
            <a:pPr eaLnBrk="1" hangingPunct="1">
              <a:buFont typeface="Arial" charset="0"/>
              <a:buNone/>
              <a:defRPr/>
            </a:pPr>
            <a:endParaRPr lang="en-US" altLang="ko-KR" b="1" dirty="0"/>
          </a:p>
          <a:p>
            <a:pPr eaLnBrk="1" hangingPunct="1">
              <a:buFont typeface="Arial" charset="0"/>
              <a:buNone/>
              <a:defRPr/>
            </a:pPr>
            <a:endParaRPr lang="en-US" altLang="ko-KR" b="1" dirty="0" smtClean="0"/>
          </a:p>
          <a:p>
            <a:pPr eaLnBrk="1" hangingPunct="1">
              <a:buFont typeface="Arial" charset="0"/>
              <a:buNone/>
              <a:defRPr/>
            </a:pPr>
            <a:endParaRPr lang="en-US" altLang="ko-KR" b="1" dirty="0"/>
          </a:p>
          <a:p>
            <a:pPr eaLnBrk="1" hangingPunct="1">
              <a:buFont typeface="Arial" charset="0"/>
              <a:buNone/>
              <a:defRPr/>
            </a:pPr>
            <a:endParaRPr lang="en-US" altLang="ko-KR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altLang="ko-KR" sz="2000" b="1" dirty="0" smtClean="0">
                <a:latin typeface="Calibri" panose="020F0502020204030204" pitchFamily="34" charset="0"/>
              </a:rPr>
              <a:t> 2015.</a:t>
            </a:r>
            <a:endParaRPr lang="ko-KR" altLang="en-US" sz="2000" b="1" dirty="0" smtClean="0">
              <a:latin typeface="Calibri" panose="020F0502020204030204" pitchFamily="34" charset="0"/>
            </a:endParaRPr>
          </a:p>
        </p:txBody>
      </p:sp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5240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685800" y="155733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dirty="0" smtClean="0">
                <a:latin typeface="Calibri" panose="020F0502020204030204" pitchFamily="34" charset="0"/>
                <a:ea typeface="+mn-ea"/>
              </a:rPr>
              <a:t>해외전자정보서비스이용교육</a:t>
            </a:r>
            <a:r>
              <a:rPr lang="en-US" altLang="ko-KR" dirty="0" smtClean="0">
                <a:latin typeface="Calibri" panose="020F0502020204030204" pitchFamily="34" charset="0"/>
                <a:ea typeface="+mn-ea"/>
              </a:rPr>
              <a:t/>
            </a:r>
            <a:br>
              <a:rPr lang="en-US" altLang="ko-KR" dirty="0" smtClean="0">
                <a:latin typeface="Calibri" panose="020F0502020204030204" pitchFamily="34" charset="0"/>
                <a:ea typeface="+mn-ea"/>
              </a:rPr>
            </a:br>
            <a:r>
              <a:rPr lang="en-US" altLang="ko-KR" dirty="0" smtClean="0">
                <a:latin typeface="Calibri" panose="020F0502020204030204" pitchFamily="34" charset="0"/>
                <a:ea typeface="+mn-ea"/>
              </a:rPr>
              <a:t>EBSCO eBooks</a:t>
            </a:r>
            <a:endParaRPr lang="ko-KR" altLang="en-US" dirty="0" smtClean="0"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00" smtClean="0"/>
              <a:t>RISS-</a:t>
            </a:r>
            <a:r>
              <a:rPr lang="ko-KR" altLang="en-US" sz="1000" smtClean="0"/>
              <a:t>해외전자정보서비스이용교육</a:t>
            </a:r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253F5134-5F3D-41B6-A2F3-EF9506FB80E6}" type="slidenum">
              <a:rPr kumimoji="0" lang="ko-KR" altLang="en-US">
                <a:solidFill>
                  <a:srgbClr val="898989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pPr eaLnBrk="1" hangingPunct="1"/>
              <a:t>10</a:t>
            </a:fld>
            <a:endParaRPr kumimoji="0" lang="ko-KR" altLang="en-US">
              <a:solidFill>
                <a:srgbClr val="898989"/>
              </a:solidFill>
              <a:latin typeface="Tahoma" panose="020B0604030504040204" pitchFamily="34" charset="0"/>
              <a:ea typeface="맑은 고딕" panose="020B0503020000020004" pitchFamily="50" charset="-127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725" y="1196975"/>
            <a:ext cx="7540625" cy="3795713"/>
          </a:xfrm>
          <a:prstGeom prst="rect">
            <a:avLst/>
          </a:prstGeom>
          <a:ln w="9525">
            <a:solidFill>
              <a:srgbClr val="004D8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95288" y="5084763"/>
            <a:ext cx="8382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defRPr/>
            </a:pPr>
            <a:r>
              <a:rPr lang="en-US" altLang="ko-KR" sz="1400" b="1" dirty="0" smtClean="0">
                <a:solidFill>
                  <a:srgbClr val="FF9900"/>
                </a:solidFill>
                <a:latin typeface="Calibri" panose="020F0502020204030204" pitchFamily="34" charset="0"/>
                <a:ea typeface="+mn-ea"/>
              </a:rPr>
              <a:t>Notes  </a:t>
            </a:r>
          </a:p>
          <a:p>
            <a:pPr eaLnBrk="1" hangingPunct="1">
              <a:defRPr/>
            </a:pPr>
            <a:r>
              <a:rPr lang="en-US" altLang="ko-KR" sz="1200" b="1" dirty="0" smtClean="0">
                <a:latin typeface="Calibri" panose="020F0502020204030204" pitchFamily="34" charset="0"/>
                <a:ea typeface="+mn-ea"/>
              </a:rPr>
              <a:t>  Tools</a:t>
            </a:r>
            <a:r>
              <a:rPr lang="en-US" altLang="ko-KR" sz="1200" dirty="0" smtClean="0">
                <a:latin typeface="Calibri" panose="020F0502020204030204" pitchFamily="34" charset="0"/>
                <a:ea typeface="+mn-ea"/>
              </a:rPr>
              <a:t>  </a:t>
            </a:r>
            <a:r>
              <a:rPr lang="en-US" altLang="ko-KR" sz="1200" b="1" dirty="0" smtClean="0">
                <a:latin typeface="Calibri" panose="020F0502020204030204" pitchFamily="34" charset="0"/>
                <a:ea typeface="+mn-ea"/>
              </a:rPr>
              <a:t>(</a:t>
            </a:r>
            <a:r>
              <a:rPr lang="ko-KR" altLang="en-US" sz="1200" b="1" dirty="0" smtClean="0">
                <a:latin typeface="Calibri" panose="020F0502020204030204" pitchFamily="34" charset="0"/>
                <a:ea typeface="+mn-ea"/>
              </a:rPr>
              <a:t>도구</a:t>
            </a:r>
            <a:r>
              <a:rPr lang="en-US" altLang="ko-KR" sz="1200" b="1" dirty="0" smtClean="0">
                <a:latin typeface="Calibri" panose="020F0502020204030204" pitchFamily="34" charset="0"/>
                <a:ea typeface="+mn-ea"/>
              </a:rPr>
              <a:t>)</a:t>
            </a:r>
          </a:p>
          <a:p>
            <a:pPr eaLnBrk="1" hangingPunct="1">
              <a:defRPr/>
            </a:pPr>
            <a:endParaRPr lang="en-US" altLang="ko-KR" sz="1200" b="1" dirty="0" smtClean="0">
              <a:latin typeface="Calibri" panose="020F0502020204030204" pitchFamily="34" charset="0"/>
              <a:ea typeface="+mn-ea"/>
            </a:endParaRPr>
          </a:p>
          <a:p>
            <a:pPr eaLnBrk="1" hangingPunct="1">
              <a:defRPr/>
            </a:pPr>
            <a:r>
              <a:rPr lang="en-US" altLang="ko-KR" sz="1200" dirty="0" smtClean="0">
                <a:latin typeface="Calibri" panose="020F0502020204030204" pitchFamily="34" charset="0"/>
                <a:ea typeface="+mn-ea"/>
              </a:rPr>
              <a:t>        eBook </a:t>
            </a:r>
            <a:r>
              <a:rPr lang="ko-KR" altLang="en-US" sz="1200" dirty="0" smtClean="0">
                <a:latin typeface="Calibri" panose="020F0502020204030204" pitchFamily="34" charset="0"/>
                <a:ea typeface="+mn-ea"/>
              </a:rPr>
              <a:t>본문에 포함된 키워드 검색                                                  </a:t>
            </a:r>
            <a:r>
              <a:rPr lang="en-US" altLang="ko-KR" sz="1200" dirty="0" smtClean="0"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200" dirty="0" smtClean="0">
                <a:latin typeface="Calibri" panose="020F0502020204030204" pitchFamily="34" charset="0"/>
                <a:ea typeface="+mn-ea"/>
              </a:rPr>
              <a:t>또는 특정 페이지에 대해 간단한 메모와 함께 저장</a:t>
            </a:r>
            <a:endParaRPr lang="en-US" altLang="ko-KR" sz="1200" dirty="0" smtClean="0">
              <a:latin typeface="Calibri" panose="020F0502020204030204" pitchFamily="34" charset="0"/>
              <a:ea typeface="+mn-ea"/>
            </a:endParaRPr>
          </a:p>
          <a:p>
            <a:pPr eaLnBrk="1" hangingPunct="1">
              <a:defRPr/>
            </a:pPr>
            <a:endParaRPr lang="en-US" altLang="ko-KR" sz="1200" dirty="0" smtClean="0">
              <a:latin typeface="Calibri" panose="020F0502020204030204" pitchFamily="34" charset="0"/>
              <a:ea typeface="+mn-ea"/>
            </a:endParaRPr>
          </a:p>
          <a:p>
            <a:pPr eaLnBrk="1" hangingPunct="1">
              <a:defRPr/>
            </a:pPr>
            <a:r>
              <a:rPr lang="en-US" altLang="ko-KR" sz="1200" dirty="0" smtClean="0">
                <a:latin typeface="Calibri" panose="020F0502020204030204" pitchFamily="34" charset="0"/>
                <a:ea typeface="+mn-ea"/>
              </a:rPr>
              <a:t>        </a:t>
            </a:r>
            <a:r>
              <a:rPr lang="ko-KR" altLang="en-US" sz="1200" dirty="0" smtClean="0">
                <a:latin typeface="Calibri" panose="020F0502020204030204" pitchFamily="34" charset="0"/>
                <a:ea typeface="+mn-ea"/>
              </a:rPr>
              <a:t>인쇄 및 </a:t>
            </a:r>
            <a:r>
              <a:rPr lang="en-US" altLang="ko-KR" sz="1200" dirty="0" smtClean="0">
                <a:latin typeface="Calibri" panose="020F0502020204030204" pitchFamily="34" charset="0"/>
                <a:ea typeface="+mn-ea"/>
              </a:rPr>
              <a:t>Email (PDF</a:t>
            </a:r>
            <a:r>
              <a:rPr lang="ko-KR" altLang="en-US" sz="1200" dirty="0" smtClean="0">
                <a:latin typeface="Calibri" panose="020F0502020204030204" pitchFamily="34" charset="0"/>
                <a:ea typeface="+mn-ea"/>
              </a:rPr>
              <a:t>로 변환 후</a:t>
            </a:r>
            <a:r>
              <a:rPr lang="en-US" altLang="ko-KR" sz="1200" dirty="0" smtClean="0">
                <a:latin typeface="Calibri" panose="020F0502020204030204" pitchFamily="34" charset="0"/>
                <a:ea typeface="+mn-ea"/>
              </a:rPr>
              <a:t>, </a:t>
            </a:r>
            <a:r>
              <a:rPr lang="ko-KR" altLang="en-US" sz="1200" dirty="0" smtClean="0">
                <a:latin typeface="Calibri" panose="020F0502020204030204" pitchFamily="34" charset="0"/>
                <a:ea typeface="+mn-ea"/>
              </a:rPr>
              <a:t>최대 </a:t>
            </a:r>
            <a:r>
              <a:rPr lang="en-US" altLang="ko-KR" sz="1200" dirty="0" smtClean="0">
                <a:latin typeface="Calibri" panose="020F0502020204030204" pitchFamily="34" charset="0"/>
                <a:ea typeface="+mn-ea"/>
              </a:rPr>
              <a:t>60</a:t>
            </a:r>
            <a:r>
              <a:rPr lang="ko-KR" altLang="en-US" sz="1200" dirty="0" smtClean="0">
                <a:latin typeface="Calibri" panose="020F0502020204030204" pitchFamily="34" charset="0"/>
                <a:ea typeface="+mn-ea"/>
              </a:rPr>
              <a:t>페이지까지</a:t>
            </a:r>
            <a:r>
              <a:rPr lang="en-US" altLang="ko-KR" sz="1200" dirty="0" smtClean="0">
                <a:latin typeface="Calibri" panose="020F0502020204030204" pitchFamily="34" charset="0"/>
                <a:ea typeface="+mn-ea"/>
              </a:rPr>
              <a:t>)                    </a:t>
            </a:r>
            <a:r>
              <a:rPr lang="ko-KR" altLang="en-US" sz="1200" dirty="0" smtClean="0">
                <a:latin typeface="Calibri" panose="020F0502020204030204" pitchFamily="34" charset="0"/>
                <a:ea typeface="+mn-ea"/>
              </a:rPr>
              <a:t>반출</a:t>
            </a:r>
            <a:r>
              <a:rPr lang="en-US" altLang="ko-KR" sz="1200" dirty="0" smtClean="0">
                <a:latin typeface="Calibri" panose="020F0502020204030204" pitchFamily="34" charset="0"/>
                <a:ea typeface="+mn-ea"/>
              </a:rPr>
              <a:t> (EndNote / </a:t>
            </a:r>
            <a:r>
              <a:rPr lang="en-US" altLang="ko-KR" sz="1200" dirty="0" err="1" smtClean="0">
                <a:latin typeface="Calibri" panose="020F0502020204030204" pitchFamily="34" charset="0"/>
                <a:ea typeface="+mn-ea"/>
              </a:rPr>
              <a:t>RefWorks</a:t>
            </a:r>
            <a:r>
              <a:rPr lang="en-US" altLang="ko-KR" sz="1200" dirty="0" smtClean="0"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1200" dirty="0" smtClean="0">
                <a:latin typeface="Calibri" panose="020F0502020204030204" pitchFamily="34" charset="0"/>
                <a:ea typeface="+mn-ea"/>
              </a:rPr>
              <a:t>등</a:t>
            </a:r>
            <a:r>
              <a:rPr lang="en-US" altLang="ko-KR" sz="1200" dirty="0" smtClean="0">
                <a:latin typeface="Calibri" panose="020F0502020204030204" pitchFamily="34" charset="0"/>
                <a:ea typeface="+mn-ea"/>
              </a:rPr>
              <a:t>)</a:t>
            </a:r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5580063"/>
            <a:ext cx="33496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5570538"/>
            <a:ext cx="3460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5970588"/>
            <a:ext cx="3238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42025"/>
            <a:ext cx="27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순서도: 대체 처리 13"/>
          <p:cNvSpPr/>
          <p:nvPr/>
        </p:nvSpPr>
        <p:spPr>
          <a:xfrm>
            <a:off x="2541588" y="274638"/>
            <a:ext cx="4762500" cy="37465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eBook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보기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21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435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50" dirty="0" smtClean="0">
                <a:latin typeface="+mj-ea"/>
                <a:ea typeface="+mj-ea"/>
              </a:rPr>
              <a:t>RISS-</a:t>
            </a:r>
            <a:r>
              <a:rPr lang="ko-KR" altLang="en-US" sz="1050" dirty="0" smtClean="0">
                <a:latin typeface="+mj-ea"/>
                <a:ea typeface="+mj-ea"/>
              </a:rPr>
              <a:t>해외전자정보서비스이용교육</a:t>
            </a:r>
            <a:endParaRPr lang="ko-KR" altLang="en-US" sz="105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561975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C960497C-A616-44C1-9397-A88FEF0C1487}" type="slidenum">
              <a:rPr kumimoji="0" lang="ko-KR" altLang="en-US">
                <a:solidFill>
                  <a:srgbClr val="898989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pPr eaLnBrk="1" hangingPunct="1"/>
              <a:t>11</a:t>
            </a:fld>
            <a:endParaRPr kumimoji="0" lang="ko-KR" altLang="en-US">
              <a:solidFill>
                <a:srgbClr val="898989"/>
              </a:solidFill>
              <a:latin typeface="Tahoma" panose="020B060403050404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685800" y="177323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kumimoji="0"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j-cs"/>
              </a:rPr>
              <a:t>해외전자정보서비스 이용교육</a:t>
            </a:r>
            <a:endParaRPr kumimoji="0"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j-cs"/>
            </a:endParaRPr>
          </a:p>
          <a:p>
            <a:pPr algn="ctr">
              <a:defRPr/>
            </a:pPr>
            <a:r>
              <a:rPr kumimoji="0"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j-cs"/>
              </a:rPr>
              <a:t/>
            </a:r>
            <a:br>
              <a:rPr kumimoji="0"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j-cs"/>
              </a:rPr>
            </a:br>
            <a:r>
              <a:rPr kumimoji="0"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j-cs"/>
              </a:rPr>
              <a:t>- EBSCO eBook (</a:t>
            </a:r>
            <a:r>
              <a:rPr kumimoji="0"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j-cs"/>
              </a:rPr>
              <a:t>NetLibrary</a:t>
            </a:r>
            <a:r>
              <a:rPr kumimoji="0"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j-cs"/>
              </a:rPr>
              <a:t>) </a:t>
            </a:r>
            <a:r>
              <a:rPr kumimoji="0" lang="ko-KR" alt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j-cs"/>
              </a:rPr>
              <a:t>다운로드 </a:t>
            </a:r>
            <a:r>
              <a:rPr kumimoji="0" lang="en-US" altLang="ko-KR" sz="24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j-cs"/>
              </a:rPr>
              <a:t>(</a:t>
            </a:r>
            <a:r>
              <a:rPr kumimoji="0" lang="ko-KR" alt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j-cs"/>
              </a:rPr>
              <a:t>대출</a:t>
            </a:r>
            <a:r>
              <a:rPr kumimoji="0" lang="en-US" altLang="ko-KR" sz="24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j-cs"/>
              </a:rPr>
              <a:t>)</a:t>
            </a:r>
            <a:r>
              <a:rPr kumimoji="0" lang="ko-KR" alt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j-cs"/>
              </a:rPr>
              <a:t> </a:t>
            </a:r>
            <a:r>
              <a:rPr kumimoji="0"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j-cs"/>
              </a:rPr>
              <a:t>안내 </a:t>
            </a:r>
            <a:r>
              <a:rPr kumimoji="0"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j-cs"/>
              </a:rPr>
              <a:t>-</a:t>
            </a:r>
            <a:endParaRPr kumimoji="0"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7563" y="3863975"/>
            <a:ext cx="4968875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대출가능 권 수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(1</a:t>
            </a: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인당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) :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3</a:t>
            </a:r>
            <a:r>
              <a:rPr lang="ko-KR" alt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권</a:t>
            </a:r>
            <a:endParaRPr lang="en-US" altLang="ko-KR" sz="2800" b="1" dirty="0">
              <a:solidFill>
                <a:srgbClr val="C00000"/>
              </a:solidFill>
              <a:latin typeface="Calibri" panose="020F0502020204030204" pitchFamily="34" charset="0"/>
              <a:ea typeface="+mn-ea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endParaRPr lang="en-US" altLang="ko-KR" sz="2800" b="1" dirty="0">
              <a:latin typeface="Calibri" panose="020F0502020204030204" pitchFamily="34" charset="0"/>
              <a:ea typeface="+mn-ea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대출 일 수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: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3</a:t>
            </a:r>
            <a:r>
              <a:rPr lang="ko-KR" alt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일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+mn-ea"/>
            </a:endParaRPr>
          </a:p>
          <a:p>
            <a:pPr algn="ctr">
              <a:defRPr/>
            </a:pPr>
            <a:endParaRPr lang="en-US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537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00" dirty="0" smtClean="0">
                <a:latin typeface="Calibri" panose="020F0502020204030204" pitchFamily="34" charset="0"/>
              </a:rPr>
              <a:t>RISS-</a:t>
            </a:r>
            <a:r>
              <a:rPr lang="ko-KR" altLang="en-US" sz="1000" dirty="0" smtClean="0">
                <a:latin typeface="Calibri" panose="020F0502020204030204" pitchFamily="34" charset="0"/>
              </a:rPr>
              <a:t>해외전자정보서비스이용교육</a:t>
            </a:r>
            <a:endParaRPr lang="ko-KR" altLang="en-US" sz="1000" dirty="0">
              <a:latin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3007D14E-FCB5-48D5-9868-BB885C71EC2D}" type="slidenum">
              <a:rPr kumimoji="0" lang="ko-KR" altLang="en-US">
                <a:solidFill>
                  <a:srgbClr val="898989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pPr eaLnBrk="1" hangingPunct="1"/>
              <a:t>12</a:t>
            </a:fld>
            <a:endParaRPr kumimoji="0" lang="ko-KR" altLang="en-US">
              <a:solidFill>
                <a:srgbClr val="898989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00063" y="1916113"/>
            <a:ext cx="8032750" cy="384333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480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775" y="2332038"/>
            <a:ext cx="8102600" cy="3138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ko-KR" sz="2000" b="1" i="1" dirty="0">
                <a:solidFill>
                  <a:schemeClr val="accent2"/>
                </a:solidFill>
                <a:latin typeface="Calibri" panose="020F0502020204030204" pitchFamily="34" charset="0"/>
                <a:ea typeface="+mn-ea"/>
              </a:rPr>
              <a:t>Adobe Digital Edition </a:t>
            </a:r>
            <a:r>
              <a:rPr lang="ko-KR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설치 및 계정 필수</a:t>
            </a:r>
            <a:r>
              <a:rPr lang="en-US" altLang="ko-K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!</a:t>
            </a:r>
            <a:r>
              <a:rPr lang="ko-KR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en-US" altLang="ko-K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(</a:t>
            </a:r>
            <a:r>
              <a:rPr lang="ko-KR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무료</a:t>
            </a:r>
            <a:r>
              <a:rPr lang="en-US" altLang="ko-K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)</a:t>
            </a:r>
          </a:p>
          <a:p>
            <a:pPr>
              <a:buClr>
                <a:schemeClr val="tx1"/>
              </a:buClr>
              <a:defRPr/>
            </a:pPr>
            <a:r>
              <a:rPr lang="en-US" altLang="ko-KR" sz="500" i="1" dirty="0">
                <a:latin typeface="Calibri" panose="020F0502020204030204" pitchFamily="34" charset="0"/>
                <a:ea typeface="+mn-ea"/>
              </a:rPr>
              <a:t>    </a:t>
            </a:r>
          </a:p>
          <a:p>
            <a:pPr>
              <a:buClr>
                <a:schemeClr val="tx1"/>
              </a:buClr>
              <a:defRPr/>
            </a:pPr>
            <a:r>
              <a:rPr lang="en-US" altLang="ko-KR" sz="1600" i="1" dirty="0">
                <a:latin typeface="Calibri" panose="020F0502020204030204" pitchFamily="34" charset="0"/>
                <a:ea typeface="+mn-ea"/>
              </a:rPr>
              <a:t>   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※ Adobe Digital Edition</a:t>
            </a:r>
            <a:r>
              <a:rPr lang="ko-KR" alt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은 </a:t>
            </a:r>
            <a:r>
              <a:rPr lang="en-US" altLang="ko-KR" sz="1600" i="1" dirty="0">
                <a:latin typeface="Calibri" panose="020F0502020204030204" pitchFamily="34" charset="0"/>
                <a:ea typeface="+mn-ea"/>
                <a:hlinkClick r:id="rId2"/>
              </a:rPr>
              <a:t>http://www.adobe.com/products/digitaleditions</a:t>
            </a:r>
            <a:endParaRPr lang="en-US" altLang="ko-KR" sz="1600" i="1" dirty="0">
              <a:latin typeface="Calibri" panose="020F0502020204030204" pitchFamily="34" charset="0"/>
              <a:ea typeface="+mn-ea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     </a:t>
            </a:r>
            <a:r>
              <a:rPr lang="ko-KR" alt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에서 다운로드 및 설치가능 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(</a:t>
            </a:r>
            <a:r>
              <a:rPr lang="ko-KR" alt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무료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)</a:t>
            </a:r>
          </a:p>
          <a:p>
            <a:pPr>
              <a:buClr>
                <a:schemeClr val="tx1"/>
              </a:buClr>
              <a:defRPr/>
            </a:pPr>
            <a:r>
              <a:rPr lang="en-US" altLang="ko-KR" sz="2000" b="1" i="1" dirty="0">
                <a:latin typeface="Calibri" panose="020F0502020204030204" pitchFamily="34" charset="0"/>
                <a:ea typeface="+mn-ea"/>
              </a:rPr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ko-K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다운로드</a:t>
            </a:r>
            <a:r>
              <a:rPr lang="en-US" altLang="ko-K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(</a:t>
            </a:r>
            <a:r>
              <a:rPr lang="ko-KR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대출</a:t>
            </a:r>
            <a:r>
              <a:rPr lang="en-US" altLang="ko-K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)</a:t>
            </a:r>
            <a:r>
              <a:rPr lang="ko-KR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는 </a:t>
            </a:r>
            <a:r>
              <a:rPr lang="en-US" altLang="ko-KR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</a:rPr>
              <a:t>My </a:t>
            </a:r>
            <a:r>
              <a:rPr lang="en-US" altLang="ko-KR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</a:rPr>
              <a:t>EBSCOhost</a:t>
            </a:r>
            <a:r>
              <a:rPr lang="en-US" altLang="ko-KR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</a:rPr>
              <a:t>개인 계정</a:t>
            </a:r>
            <a:r>
              <a:rPr lang="ko-KR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으로</a:t>
            </a:r>
            <a:r>
              <a:rPr lang="ko-KR" altLang="en-US" sz="2000" b="1" i="1" dirty="0"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</a:rPr>
              <a:t>로그인</a:t>
            </a:r>
            <a:endParaRPr lang="en-US" altLang="ko-KR" sz="2000" b="1" i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buClr>
                <a:schemeClr val="tx1"/>
              </a:buClr>
              <a:defRPr/>
            </a:pPr>
            <a:r>
              <a:rPr lang="ko-KR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한 후에 가능합니다</a:t>
            </a:r>
            <a:r>
              <a:rPr lang="en-US" altLang="ko-K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!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n-US" altLang="ko-KR" sz="2000" b="1" i="1" dirty="0">
              <a:latin typeface="Calibri" panose="020F0502020204030204" pitchFamily="34" charset="0"/>
              <a:ea typeface="+mn-ea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ko-KR" alt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태블릿</a:t>
            </a:r>
            <a:r>
              <a:rPr lang="ko-KR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en-US" altLang="ko-K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PC</a:t>
            </a:r>
            <a:r>
              <a:rPr lang="ko-KR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또는 </a:t>
            </a:r>
            <a:r>
              <a:rPr lang="ko-KR" alt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스마트폰을</a:t>
            </a:r>
            <a:r>
              <a:rPr lang="ko-KR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이용하는 경우에는     </a:t>
            </a:r>
            <a:r>
              <a:rPr lang="ko-KR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    </a:t>
            </a:r>
            <a:r>
              <a:rPr lang="en-US" altLang="ko-KR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</a:rPr>
              <a:t>Bluefire</a:t>
            </a:r>
            <a:r>
              <a:rPr lang="en-US" altLang="ko-KR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en-US" altLang="ko-KR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</a:rPr>
              <a:t>App</a:t>
            </a:r>
          </a:p>
          <a:p>
            <a:pPr>
              <a:buClr>
                <a:schemeClr val="tx1"/>
              </a:buClr>
              <a:defRPr/>
            </a:pPr>
            <a:r>
              <a:rPr lang="ko-KR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필수 설치</a:t>
            </a:r>
            <a:r>
              <a:rPr lang="en-US" altLang="ko-K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! (ADE </a:t>
            </a:r>
            <a:r>
              <a:rPr lang="ko-KR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계정 이용</a:t>
            </a:r>
            <a:r>
              <a:rPr lang="en-US" altLang="ko-K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)</a:t>
            </a:r>
          </a:p>
          <a:p>
            <a:pPr>
              <a:buClr>
                <a:schemeClr val="tx1"/>
              </a:buClr>
              <a:defRPr/>
            </a:pPr>
            <a:endParaRPr lang="en-US" altLang="ko-KR" sz="5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  ※ App Store </a:t>
            </a:r>
            <a:r>
              <a:rPr lang="ko-KR" alt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또는 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Android Market</a:t>
            </a:r>
            <a:r>
              <a:rPr lang="ko-KR" alt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에서 </a:t>
            </a:r>
            <a:r>
              <a:rPr lang="en-US" altLang="ko-KR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Bluefire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검색 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(</a:t>
            </a:r>
            <a:r>
              <a:rPr lang="ko-KR" alt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무료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)</a:t>
            </a:r>
            <a:endParaRPr lang="ko-KR" alt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44550" y="1289050"/>
            <a:ext cx="7343775" cy="4841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ko-KR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EBSCO eBook </a:t>
            </a:r>
            <a:r>
              <a:rPr lang="ko-KR" altLang="en-US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다운로드 </a:t>
            </a:r>
            <a:r>
              <a:rPr lang="en-US" altLang="ko-KR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ko-KR" altLang="en-US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대출</a:t>
            </a:r>
            <a:r>
              <a:rPr lang="en-US" altLang="ko-KR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) </a:t>
            </a:r>
            <a:r>
              <a:rPr lang="ko-KR" altLang="en-US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시</a:t>
            </a:r>
            <a:r>
              <a:rPr lang="en-US" altLang="ko-KR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ko-KR" altLang="en-US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필수 요구사항 </a:t>
            </a:r>
            <a:r>
              <a:rPr lang="en-US" altLang="ko-KR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ko-KR" altLang="en-US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가지</a:t>
            </a:r>
            <a:r>
              <a:rPr lang="en-US" altLang="ko-KR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!!!</a:t>
            </a:r>
          </a:p>
        </p:txBody>
      </p:sp>
      <p:pic>
        <p:nvPicPr>
          <p:cNvPr id="16391" name="Picture 12" descr="C:\Users\Alee\Desktop\bfr_app_icon-2-3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4459288"/>
            <a:ext cx="338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19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639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50" smtClean="0">
                <a:latin typeface="+mn-ea"/>
              </a:rPr>
              <a:t>RISS-</a:t>
            </a:r>
            <a:r>
              <a:rPr lang="ko-KR" altLang="en-US" sz="1050" smtClean="0">
                <a:latin typeface="+mn-ea"/>
              </a:rPr>
              <a:t>해외전자정보서비스이용교육</a:t>
            </a:r>
            <a:endParaRPr lang="ko-KR" altLang="en-US" sz="105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561975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200F3880-F454-4912-98C4-A4604143CA89}" type="slidenum">
              <a:rPr kumimoji="0" lang="ko-KR" altLang="en-US">
                <a:solidFill>
                  <a:srgbClr val="898989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pPr eaLnBrk="1" hangingPunct="1"/>
              <a:t>13</a:t>
            </a:fld>
            <a:endParaRPr kumimoji="0" lang="ko-KR" altLang="en-US">
              <a:solidFill>
                <a:srgbClr val="898989"/>
              </a:solidFill>
              <a:latin typeface="Tahoma" panose="020B060403050404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313" y="115888"/>
            <a:ext cx="62658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EBSCO eBook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다운로드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(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대출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)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방법 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                                                     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                  - 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1.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준비하기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825" y="1125538"/>
            <a:ext cx="3959225" cy="338137"/>
          </a:xfrm>
          <a:prstGeom prst="rect">
            <a:avLst/>
          </a:prstGeom>
          <a:solidFill>
            <a:srgbClr val="FB757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b="1" i="1" dirty="0">
                <a:latin typeface="Calibri" panose="020F0502020204030204" pitchFamily="34" charset="0"/>
                <a:ea typeface="+mj-ea"/>
              </a:rPr>
              <a:t>My </a:t>
            </a:r>
            <a:r>
              <a:rPr lang="en-US" sz="1600" b="1" i="1" dirty="0" err="1">
                <a:latin typeface="Calibri" panose="020F0502020204030204" pitchFamily="34" charset="0"/>
                <a:ea typeface="+mj-ea"/>
              </a:rPr>
              <a:t>EBSCOhost</a:t>
            </a:r>
            <a:r>
              <a:rPr lang="en-US" sz="1600" b="1" i="1" dirty="0">
                <a:latin typeface="Calibri" panose="020F0502020204030204" pitchFamily="34" charset="0"/>
                <a:ea typeface="+mj-ea"/>
              </a:rPr>
              <a:t> </a:t>
            </a:r>
            <a:r>
              <a:rPr lang="ko-KR" altLang="en-US" sz="1600" b="1" i="1" dirty="0">
                <a:latin typeface="Calibri" panose="020F0502020204030204" pitchFamily="34" charset="0"/>
                <a:ea typeface="+mj-ea"/>
              </a:rPr>
              <a:t>계정 생성 및 로그인</a:t>
            </a:r>
            <a:endParaRPr lang="en-US" sz="1600" b="1" i="1" dirty="0">
              <a:latin typeface="Calibri" panose="020F0502020204030204" pitchFamily="34" charset="0"/>
              <a:ea typeface="+mj-ea"/>
            </a:endParaRP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 rotWithShape="1">
          <a:blip r:embed="rId2"/>
          <a:srcRect r="4350" b="4231"/>
          <a:stretch/>
        </p:blipFill>
        <p:spPr bwMode="auto">
          <a:xfrm>
            <a:off x="504825" y="1693863"/>
            <a:ext cx="8170863" cy="2814637"/>
          </a:xfrm>
          <a:prstGeom prst="rect">
            <a:avLst/>
          </a:prstGeom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오른쪽 화살표 8"/>
          <p:cNvSpPr/>
          <p:nvPr/>
        </p:nvSpPr>
        <p:spPr>
          <a:xfrm rot="10800000">
            <a:off x="5795963" y="3867150"/>
            <a:ext cx="457200" cy="534988"/>
          </a:xfrm>
          <a:prstGeom prst="rightArrow">
            <a:avLst/>
          </a:prstGeom>
          <a:solidFill>
            <a:srgbClr val="FB7575"/>
          </a:solidFill>
          <a:ln w="19050">
            <a:solidFill>
              <a:srgbClr val="FF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6" name="TextBox 20"/>
          <p:cNvSpPr txBox="1">
            <a:spLocks noChangeArrowheads="1"/>
          </p:cNvSpPr>
          <p:nvPr/>
        </p:nvSpPr>
        <p:spPr bwMode="auto">
          <a:xfrm>
            <a:off x="5878513" y="39497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2" name="오른쪽 화살표 21"/>
          <p:cNvSpPr/>
          <p:nvPr/>
        </p:nvSpPr>
        <p:spPr>
          <a:xfrm rot="5400000">
            <a:off x="5230019" y="1229519"/>
            <a:ext cx="455612" cy="533400"/>
          </a:xfrm>
          <a:prstGeom prst="rightArrow">
            <a:avLst/>
          </a:prstGeom>
          <a:solidFill>
            <a:srgbClr val="FB7575"/>
          </a:solidFill>
          <a:ln w="19050">
            <a:solidFill>
              <a:srgbClr val="FF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418" name="TextBox 22"/>
          <p:cNvSpPr txBox="1">
            <a:spLocks noChangeArrowheads="1"/>
          </p:cNvSpPr>
          <p:nvPr/>
        </p:nvSpPr>
        <p:spPr bwMode="auto">
          <a:xfrm>
            <a:off x="5294313" y="1290638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8650" y="4808538"/>
            <a:ext cx="8256588" cy="157003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1.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로그인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</a:endParaRPr>
          </a:p>
          <a:p>
            <a:pPr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     My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EBSCOhost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계정을 생성할 수 있는 링크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</a:endParaRPr>
          </a:p>
          <a:p>
            <a:pPr>
              <a:defRPr/>
            </a:pP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</a:endParaRPr>
          </a:p>
          <a:p>
            <a:pPr>
              <a:defRPr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2.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다운로드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(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오프라인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)</a:t>
            </a:r>
          </a:p>
          <a:p>
            <a:pPr>
              <a:defRPr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    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로그인을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 하지 않은 상태에서 클릭하면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,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바로 로그인 계정을 만들 수 있도록 링크 제공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</a:endParaRPr>
          </a:p>
          <a:p>
            <a:pPr>
              <a:defRPr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    로그인 계정 생성 후 클릭하면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,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바로 다운로드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(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대출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)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</a:rPr>
              <a:t>할 수 있는 창으로 이동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</a:endParaRPr>
          </a:p>
        </p:txBody>
      </p:sp>
      <p:cxnSp>
        <p:nvCxnSpPr>
          <p:cNvPr id="25" name="직선 연결선 24"/>
          <p:cNvCxnSpPr/>
          <p:nvPr/>
        </p:nvCxnSpPr>
        <p:spPr bwMode="auto">
          <a:xfrm>
            <a:off x="1135063" y="4756150"/>
            <a:ext cx="7305675" cy="0"/>
          </a:xfrm>
          <a:prstGeom prst="line">
            <a:avLst/>
          </a:prstGeom>
          <a:ln w="19050">
            <a:solidFill>
              <a:srgbClr val="FF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395288" y="4581525"/>
            <a:ext cx="652462" cy="292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300" b="1" i="1" dirty="0">
                <a:solidFill>
                  <a:srgbClr val="FF9900"/>
                </a:solidFill>
                <a:latin typeface="+mn-ea"/>
              </a:rPr>
              <a:t>Notes</a:t>
            </a:r>
            <a:endParaRPr lang="en-US" sz="1300" i="1" dirty="0"/>
          </a:p>
        </p:txBody>
      </p:sp>
      <p:sp>
        <p:nvSpPr>
          <p:cNvPr id="20" name="직사각형 19"/>
          <p:cNvSpPr/>
          <p:nvPr/>
        </p:nvSpPr>
        <p:spPr>
          <a:xfrm>
            <a:off x="6948488" y="2039938"/>
            <a:ext cx="160655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31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742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50" dirty="0" smtClean="0">
                <a:latin typeface="+mj-ea"/>
                <a:ea typeface="+mj-ea"/>
              </a:rPr>
              <a:t>RISS-</a:t>
            </a:r>
            <a:r>
              <a:rPr lang="ko-KR" altLang="en-US" sz="1050" dirty="0" smtClean="0">
                <a:latin typeface="+mj-ea"/>
                <a:ea typeface="+mj-ea"/>
              </a:rPr>
              <a:t>해외전자정보서비스이용교육</a:t>
            </a:r>
            <a:endParaRPr lang="ko-KR" altLang="en-US" sz="105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561975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87B8401A-B5AC-4948-93C4-F1682F81EC09}" type="slidenum">
              <a:rPr kumimoji="0" lang="ko-KR" altLang="en-US">
                <a:solidFill>
                  <a:srgbClr val="898989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pPr eaLnBrk="1" hangingPunct="1"/>
              <a:t>14</a:t>
            </a:fld>
            <a:endParaRPr kumimoji="0" lang="ko-KR" altLang="en-US">
              <a:solidFill>
                <a:srgbClr val="898989"/>
              </a:solidFill>
              <a:latin typeface="Tahoma" panose="020B060403050404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7313" y="115888"/>
            <a:ext cx="61928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EBSCO eBook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다운로드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(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대출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)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방법  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                                       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                   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-  2.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다운로드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(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대출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950" y="1125538"/>
            <a:ext cx="3959225" cy="338137"/>
          </a:xfrm>
          <a:prstGeom prst="rect">
            <a:avLst/>
          </a:prstGeom>
          <a:solidFill>
            <a:srgbClr val="FB757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600" b="1" i="1" dirty="0">
                <a:latin typeface="+mj-ea"/>
                <a:ea typeface="+mj-ea"/>
              </a:rPr>
              <a:t>다운로드 </a:t>
            </a:r>
            <a:r>
              <a:rPr lang="en-US" altLang="ko-KR" sz="1600" b="1" i="1" dirty="0">
                <a:latin typeface="+mj-ea"/>
                <a:ea typeface="+mj-ea"/>
              </a:rPr>
              <a:t>(</a:t>
            </a:r>
            <a:r>
              <a:rPr lang="ko-KR" altLang="en-US" sz="1600" b="1" i="1" dirty="0">
                <a:latin typeface="+mj-ea"/>
                <a:ea typeface="+mj-ea"/>
              </a:rPr>
              <a:t>대출</a:t>
            </a:r>
            <a:r>
              <a:rPr lang="en-US" altLang="ko-KR" sz="1600" b="1" i="1" dirty="0">
                <a:latin typeface="+mj-ea"/>
                <a:ea typeface="+mj-ea"/>
              </a:rPr>
              <a:t>) </a:t>
            </a:r>
            <a:r>
              <a:rPr lang="ko-KR" altLang="en-US" sz="1600" b="1" i="1" dirty="0">
                <a:latin typeface="+mj-ea"/>
                <a:ea typeface="+mj-ea"/>
              </a:rPr>
              <a:t>링크 및 절차 안내</a:t>
            </a:r>
            <a:endParaRPr lang="en-US" sz="1600" b="1" i="1" dirty="0">
              <a:latin typeface="+mj-ea"/>
              <a:ea typeface="+mj-ea"/>
            </a:endParaRPr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 rotWithShape="1">
          <a:blip r:embed="rId2"/>
          <a:srcRect l="19478" t="43394" r="7254"/>
          <a:stretch/>
        </p:blipFill>
        <p:spPr bwMode="auto">
          <a:xfrm>
            <a:off x="119063" y="1633538"/>
            <a:ext cx="5699125" cy="1514475"/>
          </a:xfrm>
          <a:prstGeom prst="rect">
            <a:avLst/>
          </a:prstGeom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 rotWithShape="1">
          <a:blip r:embed="rId3"/>
          <a:srcRect r="13081" b="19034"/>
          <a:stretch/>
        </p:blipFill>
        <p:spPr bwMode="auto">
          <a:xfrm>
            <a:off x="5384800" y="1397000"/>
            <a:ext cx="3565525" cy="2068513"/>
          </a:xfrm>
          <a:prstGeom prst="rect">
            <a:avLst/>
          </a:prstGeom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모서리가 둥근 직사각형 23"/>
          <p:cNvSpPr/>
          <p:nvPr/>
        </p:nvSpPr>
        <p:spPr>
          <a:xfrm>
            <a:off x="2217738" y="2582863"/>
            <a:ext cx="1223962" cy="252412"/>
          </a:xfrm>
          <a:prstGeom prst="roundRect">
            <a:avLst>
              <a:gd name="adj" fmla="val 600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5451475" y="2613025"/>
            <a:ext cx="1044575" cy="327025"/>
          </a:xfrm>
          <a:prstGeom prst="roundRect">
            <a:avLst>
              <a:gd name="adj" fmla="val 600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2263" y="3986213"/>
            <a:ext cx="3575050" cy="2173287"/>
          </a:xfrm>
          <a:prstGeom prst="rect">
            <a:avLst/>
          </a:prstGeom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타원 6"/>
          <p:cNvSpPr/>
          <p:nvPr/>
        </p:nvSpPr>
        <p:spPr>
          <a:xfrm>
            <a:off x="1919288" y="2349500"/>
            <a:ext cx="215900" cy="2174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1</a:t>
            </a:r>
          </a:p>
        </p:txBody>
      </p:sp>
      <p:sp>
        <p:nvSpPr>
          <p:cNvPr id="28" name="타원 27"/>
          <p:cNvSpPr/>
          <p:nvPr/>
        </p:nvSpPr>
        <p:spPr>
          <a:xfrm>
            <a:off x="6454775" y="2279650"/>
            <a:ext cx="215900" cy="2159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2</a:t>
            </a:r>
          </a:p>
        </p:txBody>
      </p:sp>
      <p:sp>
        <p:nvSpPr>
          <p:cNvPr id="29" name="타원 28"/>
          <p:cNvSpPr/>
          <p:nvPr/>
        </p:nvSpPr>
        <p:spPr>
          <a:xfrm>
            <a:off x="6516688" y="4121150"/>
            <a:ext cx="215900" cy="2159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3</a:t>
            </a:r>
          </a:p>
        </p:txBody>
      </p:sp>
      <p:pic>
        <p:nvPicPr>
          <p:cNvPr id="10255" name="Picture 15" descr="https://encrypted-tbn0.gstatic.com/images?q=tbn:ANd9GcSliLz_-q3zabDm3PgT0mQVSjlur-mxhyFf_U_rujw2s7ty7Z1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362450"/>
            <a:ext cx="792163" cy="79216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오른쪽 화살표 26"/>
          <p:cNvSpPr/>
          <p:nvPr/>
        </p:nvSpPr>
        <p:spPr>
          <a:xfrm rot="5400000">
            <a:off x="6929438" y="3513138"/>
            <a:ext cx="503237" cy="46513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3688" y="3921125"/>
            <a:ext cx="1949450" cy="2360613"/>
          </a:xfrm>
          <a:prstGeom prst="rect">
            <a:avLst/>
          </a:prstGeom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타원 31"/>
          <p:cNvSpPr/>
          <p:nvPr/>
        </p:nvSpPr>
        <p:spPr>
          <a:xfrm>
            <a:off x="2962275" y="4149725"/>
            <a:ext cx="215900" cy="2159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4</a:t>
            </a:r>
          </a:p>
        </p:txBody>
      </p:sp>
      <p:cxnSp>
        <p:nvCxnSpPr>
          <p:cNvPr id="33" name="직선 연결선 32"/>
          <p:cNvCxnSpPr/>
          <p:nvPr/>
        </p:nvCxnSpPr>
        <p:spPr bwMode="auto">
          <a:xfrm>
            <a:off x="803275" y="3603625"/>
            <a:ext cx="1800225" cy="0"/>
          </a:xfrm>
          <a:prstGeom prst="line">
            <a:avLst/>
          </a:prstGeom>
          <a:ln w="19050">
            <a:solidFill>
              <a:srgbClr val="FF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82550" y="3441700"/>
            <a:ext cx="652463" cy="292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300" b="1" i="1" dirty="0">
                <a:solidFill>
                  <a:srgbClr val="FF9900"/>
                </a:solidFill>
                <a:latin typeface="+mn-ea"/>
              </a:rPr>
              <a:t>Notes</a:t>
            </a:r>
            <a:endParaRPr lang="en-US" sz="13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03225" y="3933825"/>
            <a:ext cx="2465388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다운로드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대출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)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클릭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대출 기간 및 확인 버튼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ACSM eBook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임시 파일 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다운로드 및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Adobe Digital</a:t>
            </a:r>
          </a:p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Edition(ADE)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에서 확인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다운로드 및 대출 완료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157163" y="4006850"/>
            <a:ext cx="217487" cy="2159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1</a:t>
            </a:r>
          </a:p>
        </p:txBody>
      </p:sp>
      <p:sp>
        <p:nvSpPr>
          <p:cNvPr id="38" name="타원 37"/>
          <p:cNvSpPr/>
          <p:nvPr/>
        </p:nvSpPr>
        <p:spPr>
          <a:xfrm>
            <a:off x="157163" y="4410075"/>
            <a:ext cx="217487" cy="2159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2</a:t>
            </a:r>
          </a:p>
        </p:txBody>
      </p:sp>
      <p:sp>
        <p:nvSpPr>
          <p:cNvPr id="39" name="타원 38"/>
          <p:cNvSpPr/>
          <p:nvPr/>
        </p:nvSpPr>
        <p:spPr>
          <a:xfrm>
            <a:off x="157163" y="4851400"/>
            <a:ext cx="217487" cy="2159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3</a:t>
            </a:r>
          </a:p>
        </p:txBody>
      </p:sp>
      <p:sp>
        <p:nvSpPr>
          <p:cNvPr id="40" name="타원 39"/>
          <p:cNvSpPr/>
          <p:nvPr/>
        </p:nvSpPr>
        <p:spPr>
          <a:xfrm>
            <a:off x="157163" y="5661025"/>
            <a:ext cx="217487" cy="2159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4</a:t>
            </a:r>
          </a:p>
        </p:txBody>
      </p:sp>
      <p:sp>
        <p:nvSpPr>
          <p:cNvPr id="30" name="오른쪽 화살표 29"/>
          <p:cNvSpPr/>
          <p:nvPr/>
        </p:nvSpPr>
        <p:spPr>
          <a:xfrm rot="10800000">
            <a:off x="4808538" y="4905375"/>
            <a:ext cx="495300" cy="43338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오른쪽 화살표 40"/>
          <p:cNvSpPr/>
          <p:nvPr/>
        </p:nvSpPr>
        <p:spPr>
          <a:xfrm>
            <a:off x="4510088" y="2613025"/>
            <a:ext cx="596900" cy="44608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직사각형 4"/>
          <p:cNvSpPr/>
          <p:nvPr/>
        </p:nvSpPr>
        <p:spPr>
          <a:xfrm>
            <a:off x="6121400" y="2257425"/>
            <a:ext cx="79375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46788" y="2206625"/>
            <a:ext cx="287337" cy="198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8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45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846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187624" y="2916411"/>
            <a:ext cx="6792069" cy="17367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561975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A718CB19-BED1-41D6-B0AC-9FB0EEBE3C65}" type="slidenum">
              <a:rPr kumimoji="0" lang="ko-KR" altLang="en-US">
                <a:solidFill>
                  <a:srgbClr val="898989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pPr eaLnBrk="1" hangingPunct="1"/>
              <a:t>15</a:t>
            </a:fld>
            <a:endParaRPr kumimoji="0" lang="ko-KR" altLang="en-US">
              <a:solidFill>
                <a:srgbClr val="898989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1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50" dirty="0" smtClean="0">
                <a:latin typeface="Calibri" panose="020F0502020204030204" pitchFamily="34" charset="0"/>
              </a:rPr>
              <a:t>RISS-</a:t>
            </a:r>
            <a:r>
              <a:rPr lang="ko-KR" altLang="en-US" sz="1050" dirty="0" smtClean="0">
                <a:latin typeface="Calibri" panose="020F0502020204030204" pitchFamily="34" charset="0"/>
              </a:rPr>
              <a:t>해외전자정보서비스이용교육</a:t>
            </a:r>
            <a:endParaRPr lang="ko-KR" altLang="en-US" sz="105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2025" y="3246438"/>
            <a:ext cx="48212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EBSCOhost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계정 생성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9464" name="Picture 4" descr="https://encrypted-tbn2.gstatic.com/images?q=tbn:ANd9GcQ1rz9Joj8mGreV5-ZeHKio7qEPupif0V9Srf_xdE1flT-QoDB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8227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222500" y="3959225"/>
            <a:ext cx="54213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Adobe Digital Edition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다운로드 및 설치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403350" y="2233613"/>
            <a:ext cx="2214563" cy="44608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ko-KR" altLang="en-US" b="1" i="1" dirty="0">
                <a:solidFill>
                  <a:schemeClr val="bg1"/>
                </a:solidFill>
                <a:latin typeface="Calibri" panose="020F0502020204030204" pitchFamily="34" charset="0"/>
              </a:rPr>
              <a:t>필수 확인사항</a:t>
            </a:r>
            <a:r>
              <a:rPr lang="en-US" altLang="ko-KR" b="1" i="1" dirty="0">
                <a:solidFill>
                  <a:schemeClr val="bg1"/>
                </a:solidFill>
                <a:latin typeface="Calibri" panose="020F0502020204030204" pitchFamily="34" charset="0"/>
              </a:rPr>
              <a:t>!</a:t>
            </a:r>
          </a:p>
        </p:txBody>
      </p:sp>
      <p:pic>
        <p:nvPicPr>
          <p:cNvPr id="19467" name="Picture 10" descr="EBSCOh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10356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8" descr="https://encrypted-tbn3.gstatic.com/images?q=tbn:ANd9GcTgFzNY2bLKsVHo2fecGWoL6lrgx9l5TnlJeF-97XH46_AkxfQ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97013"/>
            <a:ext cx="1679575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0" descr="EBSCOh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824038"/>
            <a:ext cx="3635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771775" y="330200"/>
            <a:ext cx="4762500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Real Demo – 1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ko-KR" altLang="en-US" sz="20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컴퓨터 이용 시</a:t>
            </a:r>
            <a:r>
              <a:rPr lang="en-US" altLang="ko-KR" sz="20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27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947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71438" y="1697038"/>
            <a:ext cx="8964612" cy="460692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69"/>
          <a:stretch>
            <a:fillRect/>
          </a:stretch>
        </p:blipFill>
        <p:spPr bwMode="auto">
          <a:xfrm>
            <a:off x="190500" y="1797050"/>
            <a:ext cx="8689975" cy="15668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561975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6587335A-BA23-4DDB-B216-3E73D47D4B48}" type="slidenum">
              <a:rPr kumimoji="0" lang="ko-KR" altLang="en-US">
                <a:solidFill>
                  <a:srgbClr val="898989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pPr eaLnBrk="1" hangingPunct="1"/>
              <a:t>16</a:t>
            </a:fld>
            <a:endParaRPr kumimoji="0" lang="ko-KR" altLang="en-US">
              <a:solidFill>
                <a:srgbClr val="898989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1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50" dirty="0" smtClean="0">
                <a:latin typeface="Calibri" panose="020F0502020204030204" pitchFamily="34" charset="0"/>
              </a:rPr>
              <a:t>RISS-</a:t>
            </a:r>
            <a:r>
              <a:rPr lang="ko-KR" altLang="en-US" sz="1050" dirty="0" smtClean="0">
                <a:latin typeface="Calibri" panose="020F0502020204030204" pitchFamily="34" charset="0"/>
              </a:rPr>
              <a:t>해외전자정보서비스이용교육</a:t>
            </a:r>
            <a:endParaRPr lang="ko-KR" altLang="en-US" sz="1050" dirty="0">
              <a:latin typeface="Calibri" panose="020F0502020204030204" pitchFamily="34" charset="0"/>
            </a:endParaRP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3856038"/>
            <a:ext cx="2393950" cy="23542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887788"/>
            <a:ext cx="2447925" cy="23225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54450"/>
            <a:ext cx="2544763" cy="11953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29213"/>
            <a:ext cx="2544763" cy="10937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모서리가 둥근 직사각형 17"/>
          <p:cNvSpPr/>
          <p:nvPr/>
        </p:nvSpPr>
        <p:spPr>
          <a:xfrm>
            <a:off x="5222875" y="1733550"/>
            <a:ext cx="550863" cy="360363"/>
          </a:xfrm>
          <a:prstGeom prst="roundRect">
            <a:avLst>
              <a:gd name="adj" fmla="val 6000"/>
            </a:avLst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7413" y="1135063"/>
            <a:ext cx="48212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EBSCOhost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계정 생성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0492" name="Picture 10" descr="EBSCOho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901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연결선 5"/>
          <p:cNvCxnSpPr/>
          <p:nvPr/>
        </p:nvCxnSpPr>
        <p:spPr>
          <a:xfrm>
            <a:off x="1387475" y="3511550"/>
            <a:ext cx="4138613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V="1">
            <a:off x="5519738" y="2154238"/>
            <a:ext cx="0" cy="1368425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화살표 연결선 2"/>
          <p:cNvCxnSpPr/>
          <p:nvPr/>
        </p:nvCxnSpPr>
        <p:spPr>
          <a:xfrm>
            <a:off x="1397000" y="3519488"/>
            <a:ext cx="0" cy="288925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2854325" y="5121275"/>
            <a:ext cx="288925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5878513" y="5121275"/>
            <a:ext cx="288925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71775" y="330200"/>
            <a:ext cx="4762500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Real Demo – 1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ko-KR" altLang="en-US" sz="20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컴퓨터 이용 시</a:t>
            </a:r>
            <a:r>
              <a:rPr lang="en-US" altLang="ko-KR" sz="20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36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050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561975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E2C3E1C1-0423-453A-B636-4D327BE7CED8}" type="slidenum">
              <a:rPr kumimoji="0" lang="ko-KR" altLang="en-US">
                <a:solidFill>
                  <a:srgbClr val="898989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pPr eaLnBrk="1" hangingPunct="1"/>
              <a:t>17</a:t>
            </a:fld>
            <a:endParaRPr kumimoji="0" lang="ko-KR" altLang="en-US">
              <a:solidFill>
                <a:srgbClr val="898989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1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50" dirty="0" smtClean="0">
                <a:latin typeface="Calibri" panose="020F0502020204030204" pitchFamily="34" charset="0"/>
              </a:rPr>
              <a:t>RISS-</a:t>
            </a:r>
            <a:r>
              <a:rPr lang="ko-KR" altLang="en-US" sz="1050" dirty="0" smtClean="0">
                <a:latin typeface="Calibri" panose="020F0502020204030204" pitchFamily="34" charset="0"/>
              </a:rPr>
              <a:t>해외전자정보서비스이용교육</a:t>
            </a:r>
            <a:endParaRPr lang="ko-KR" altLang="en-US" sz="1050" dirty="0">
              <a:latin typeface="Calibri" panose="020F0502020204030204" pitchFamily="34" charset="0"/>
            </a:endParaRPr>
          </a:p>
        </p:txBody>
      </p:sp>
      <p:pic>
        <p:nvPicPr>
          <p:cNvPr id="21508" name="Picture 4" descr="https://encrypted-tbn2.gstatic.com/images?q=tbn:ANd9GcQ1rz9Joj8mGreV5-ZeHKio7qEPupif0V9Srf_xdE1flT-QoDB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0965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00113" y="1146175"/>
            <a:ext cx="7556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Adobe Digital Edition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다운로드 및 설치 </a:t>
            </a: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[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hlinkClick r:id="rId3"/>
              </a:rPr>
              <a:t>홈페이지 </a:t>
            </a:r>
            <a:r>
              <a:rPr lang="ko-KR" alt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hlinkClick r:id="rId3"/>
              </a:rPr>
              <a:t>바로가기</a:t>
            </a: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]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819275"/>
            <a:ext cx="6362700" cy="28940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5111750" y="3043238"/>
            <a:ext cx="755650" cy="179387"/>
          </a:xfrm>
          <a:prstGeom prst="roundRect">
            <a:avLst>
              <a:gd name="adj" fmla="val 6000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</a:endParaRPr>
          </a:p>
        </p:txBody>
      </p:sp>
      <p:pic>
        <p:nvPicPr>
          <p:cNvPr id="215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822825"/>
            <a:ext cx="4706938" cy="134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1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695700"/>
            <a:ext cx="3743325" cy="2541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>
            <a:off x="1547813" y="3132138"/>
            <a:ext cx="3563937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1557338" y="3108325"/>
            <a:ext cx="0" cy="2089150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71438" y="1697038"/>
            <a:ext cx="8964612" cy="460692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84163" y="5284788"/>
            <a:ext cx="1930400" cy="520700"/>
          </a:xfrm>
          <a:prstGeom prst="roundRect">
            <a:avLst>
              <a:gd name="adj" fmla="val 6000"/>
            </a:avLst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4824413" y="5486400"/>
            <a:ext cx="287337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71775" y="330200"/>
            <a:ext cx="4762500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Real Demo – 1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ko-KR" altLang="en-US" sz="20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컴퓨터 이용 시</a:t>
            </a:r>
            <a:r>
              <a:rPr lang="en-US" altLang="ko-KR" sz="20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33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1526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50" dirty="0" smtClean="0">
                <a:latin typeface="Calibri" panose="020F0502020204030204" pitchFamily="34" charset="0"/>
              </a:rPr>
              <a:t>RISS-</a:t>
            </a:r>
            <a:r>
              <a:rPr lang="ko-KR" altLang="en-US" sz="1050" dirty="0" smtClean="0">
                <a:latin typeface="Calibri" panose="020F0502020204030204" pitchFamily="34" charset="0"/>
              </a:rPr>
              <a:t>해외전자정보서비스이용교육</a:t>
            </a:r>
            <a:endParaRPr lang="ko-KR" altLang="en-US" sz="1050" dirty="0">
              <a:latin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561975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F2FDDEBE-6786-4689-845F-36C028D7A0D4}" type="slidenum">
              <a:rPr kumimoji="0" lang="ko-KR" altLang="en-US">
                <a:solidFill>
                  <a:srgbClr val="898989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pPr eaLnBrk="1" hangingPunct="1"/>
              <a:t>18</a:t>
            </a:fld>
            <a:endParaRPr kumimoji="0" lang="ko-KR" altLang="en-US">
              <a:solidFill>
                <a:srgbClr val="898989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950" y="1125538"/>
            <a:ext cx="3959225" cy="338137"/>
          </a:xfrm>
          <a:prstGeom prst="rect">
            <a:avLst/>
          </a:prstGeom>
          <a:solidFill>
            <a:srgbClr val="FB757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600" b="1" i="1" dirty="0">
                <a:latin typeface="Calibri" panose="020F0502020204030204" pitchFamily="34" charset="0"/>
              </a:rPr>
              <a:t>다운로드 </a:t>
            </a:r>
            <a:r>
              <a:rPr lang="en-US" altLang="ko-KR" sz="1600" b="1" i="1" dirty="0">
                <a:latin typeface="Calibri" panose="020F0502020204030204" pitchFamily="34" charset="0"/>
              </a:rPr>
              <a:t>(</a:t>
            </a:r>
            <a:r>
              <a:rPr lang="ko-KR" altLang="en-US" sz="1600" b="1" i="1" dirty="0">
                <a:latin typeface="Calibri" panose="020F0502020204030204" pitchFamily="34" charset="0"/>
              </a:rPr>
              <a:t>대출</a:t>
            </a:r>
            <a:r>
              <a:rPr lang="en-US" altLang="ko-KR" sz="1600" b="1" i="1" dirty="0">
                <a:latin typeface="Calibri" panose="020F0502020204030204" pitchFamily="34" charset="0"/>
              </a:rPr>
              <a:t>) </a:t>
            </a:r>
            <a:r>
              <a:rPr lang="ko-KR" altLang="en-US" sz="1600" b="1" i="1" dirty="0">
                <a:latin typeface="Calibri" panose="020F0502020204030204" pitchFamily="34" charset="0"/>
              </a:rPr>
              <a:t>링크 및 절차 안내</a:t>
            </a:r>
            <a:endParaRPr lang="en-US" sz="1600" b="1" i="1" dirty="0">
              <a:latin typeface="Calibri" panose="020F0502020204030204" pitchFamily="34" charset="0"/>
            </a:endParaRPr>
          </a:p>
        </p:txBody>
      </p:sp>
      <p:pic>
        <p:nvPicPr>
          <p:cNvPr id="42" name="Picture 12"/>
          <p:cNvPicPr>
            <a:picLocks noChangeAspect="1" noChangeArrowheads="1"/>
          </p:cNvPicPr>
          <p:nvPr/>
        </p:nvPicPr>
        <p:blipFill rotWithShape="1">
          <a:blip r:embed="rId2"/>
          <a:srcRect l="19478" t="43394" r="7254"/>
          <a:stretch/>
        </p:blipFill>
        <p:spPr bwMode="auto">
          <a:xfrm>
            <a:off x="119063" y="1633538"/>
            <a:ext cx="5699125" cy="1514475"/>
          </a:xfrm>
          <a:prstGeom prst="rect">
            <a:avLst/>
          </a:prstGeom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13"/>
          <p:cNvPicPr>
            <a:picLocks noChangeAspect="1" noChangeArrowheads="1"/>
          </p:cNvPicPr>
          <p:nvPr/>
        </p:nvPicPr>
        <p:blipFill rotWithShape="1">
          <a:blip r:embed="rId3"/>
          <a:srcRect r="13081" b="19034"/>
          <a:stretch/>
        </p:blipFill>
        <p:spPr bwMode="auto">
          <a:xfrm>
            <a:off x="5384800" y="1397000"/>
            <a:ext cx="3565525" cy="2068513"/>
          </a:xfrm>
          <a:prstGeom prst="rect">
            <a:avLst/>
          </a:prstGeom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4" name="모서리가 둥근 직사각형 43"/>
          <p:cNvSpPr/>
          <p:nvPr/>
        </p:nvSpPr>
        <p:spPr>
          <a:xfrm>
            <a:off x="2217738" y="2582863"/>
            <a:ext cx="1223962" cy="252412"/>
          </a:xfrm>
          <a:prstGeom prst="roundRect">
            <a:avLst>
              <a:gd name="adj" fmla="val 6000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5451475" y="2613025"/>
            <a:ext cx="1044575" cy="327025"/>
          </a:xfrm>
          <a:prstGeom prst="roundRect">
            <a:avLst>
              <a:gd name="adj" fmla="val 6000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</a:endParaRPr>
          </a:p>
        </p:txBody>
      </p:sp>
      <p:pic>
        <p:nvPicPr>
          <p:cNvPr id="46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2263" y="3986213"/>
            <a:ext cx="3575050" cy="2173287"/>
          </a:xfrm>
          <a:prstGeom prst="rect">
            <a:avLst/>
          </a:prstGeom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7" name="타원 46"/>
          <p:cNvSpPr/>
          <p:nvPr/>
        </p:nvSpPr>
        <p:spPr>
          <a:xfrm>
            <a:off x="1919288" y="2349500"/>
            <a:ext cx="215900" cy="2174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48" name="타원 47"/>
          <p:cNvSpPr/>
          <p:nvPr/>
        </p:nvSpPr>
        <p:spPr>
          <a:xfrm>
            <a:off x="6454775" y="2279650"/>
            <a:ext cx="215900" cy="2159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9" name="타원 48"/>
          <p:cNvSpPr/>
          <p:nvPr/>
        </p:nvSpPr>
        <p:spPr>
          <a:xfrm>
            <a:off x="6516688" y="4121150"/>
            <a:ext cx="215900" cy="2159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 panose="020F0502020204030204" pitchFamily="34" charset="0"/>
              </a:rPr>
              <a:t>3</a:t>
            </a:r>
          </a:p>
        </p:txBody>
      </p:sp>
      <p:pic>
        <p:nvPicPr>
          <p:cNvPr id="50" name="Picture 15" descr="https://encrypted-tbn0.gstatic.com/images?q=tbn:ANd9GcSliLz_-q3zabDm3PgT0mQVSjlur-mxhyFf_U_rujw2s7ty7Z1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362450"/>
            <a:ext cx="792163" cy="7921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오른쪽 화살표 50"/>
          <p:cNvSpPr/>
          <p:nvPr/>
        </p:nvSpPr>
        <p:spPr>
          <a:xfrm rot="5400000">
            <a:off x="6929438" y="3513138"/>
            <a:ext cx="503237" cy="4651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52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2900" y="3986213"/>
            <a:ext cx="1795463" cy="2173287"/>
          </a:xfrm>
          <a:prstGeom prst="rect">
            <a:avLst/>
          </a:prstGeom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3" name="타원 52"/>
          <p:cNvSpPr/>
          <p:nvPr/>
        </p:nvSpPr>
        <p:spPr>
          <a:xfrm>
            <a:off x="2962275" y="4149725"/>
            <a:ext cx="215900" cy="2159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 panose="020F0502020204030204" pitchFamily="34" charset="0"/>
              </a:rPr>
              <a:t>4</a:t>
            </a:r>
          </a:p>
        </p:txBody>
      </p:sp>
      <p:cxnSp>
        <p:nvCxnSpPr>
          <p:cNvPr id="54" name="직선 연결선 53"/>
          <p:cNvCxnSpPr/>
          <p:nvPr/>
        </p:nvCxnSpPr>
        <p:spPr bwMode="auto">
          <a:xfrm>
            <a:off x="736600" y="3730625"/>
            <a:ext cx="1800225" cy="0"/>
          </a:xfrm>
          <a:prstGeom prst="line">
            <a:avLst/>
          </a:prstGeom>
          <a:ln w="19050">
            <a:solidFill>
              <a:srgbClr val="FF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직사각형 54"/>
          <p:cNvSpPr/>
          <p:nvPr/>
        </p:nvSpPr>
        <p:spPr>
          <a:xfrm>
            <a:off x="15875" y="3568700"/>
            <a:ext cx="585788" cy="292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300" b="1" i="1" dirty="0">
                <a:solidFill>
                  <a:srgbClr val="FF9900"/>
                </a:solidFill>
                <a:latin typeface="Calibri" panose="020F0502020204030204" pitchFamily="34" charset="0"/>
                <a:ea typeface="+mn-ea"/>
              </a:rPr>
              <a:t>Notes</a:t>
            </a:r>
            <a:endParaRPr lang="en-US" sz="1300" i="1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4650" y="3933825"/>
            <a:ext cx="258762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다운로드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대출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)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클릭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대출 기간 및 확인 버튼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ACSM eBook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임시 파일 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다운로드 및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Adobe Digital</a:t>
            </a:r>
          </a:p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Edition(ADE)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에서 확인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다운로드 및 대출 완료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128588" y="3973513"/>
            <a:ext cx="217487" cy="2159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58" name="타원 57"/>
          <p:cNvSpPr/>
          <p:nvPr/>
        </p:nvSpPr>
        <p:spPr>
          <a:xfrm>
            <a:off x="128588" y="4392613"/>
            <a:ext cx="217487" cy="2159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59" name="타원 58"/>
          <p:cNvSpPr/>
          <p:nvPr/>
        </p:nvSpPr>
        <p:spPr>
          <a:xfrm>
            <a:off x="128588" y="4830763"/>
            <a:ext cx="217487" cy="2159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60" name="타원 59"/>
          <p:cNvSpPr/>
          <p:nvPr/>
        </p:nvSpPr>
        <p:spPr>
          <a:xfrm>
            <a:off x="128588" y="5694363"/>
            <a:ext cx="217487" cy="2159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61" name="오른쪽 화살표 60"/>
          <p:cNvSpPr/>
          <p:nvPr/>
        </p:nvSpPr>
        <p:spPr>
          <a:xfrm rot="10800000">
            <a:off x="4716463" y="4860925"/>
            <a:ext cx="598487" cy="4778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2" name="오른쪽 화살표 61"/>
          <p:cNvSpPr/>
          <p:nvPr/>
        </p:nvSpPr>
        <p:spPr>
          <a:xfrm>
            <a:off x="4378325" y="2613025"/>
            <a:ext cx="596900" cy="4460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6121400" y="2257425"/>
            <a:ext cx="79375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46788" y="2206625"/>
            <a:ext cx="287337" cy="198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8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71775" y="330200"/>
            <a:ext cx="4762500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Real Demo – 1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ko-KR" altLang="en-US" sz="20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컴퓨터 이용 시</a:t>
            </a:r>
            <a:r>
              <a:rPr lang="en-US" altLang="ko-KR" sz="20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65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256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561975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476DC2EC-5064-43DA-B349-643AC98843D7}" type="slidenum">
              <a:rPr kumimoji="0" lang="ko-KR" altLang="en-US">
                <a:solidFill>
                  <a:srgbClr val="898989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pPr eaLnBrk="1" hangingPunct="1"/>
              <a:t>19</a:t>
            </a:fld>
            <a:endParaRPr kumimoji="0" lang="ko-KR" altLang="en-US">
              <a:solidFill>
                <a:srgbClr val="898989"/>
              </a:solidFill>
              <a:latin typeface="Tahoma" panose="020B060403050404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1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50" dirty="0" smtClean="0">
                <a:latin typeface="+mj-ea"/>
                <a:ea typeface="+mj-ea"/>
              </a:rPr>
              <a:t>RISS-</a:t>
            </a:r>
            <a:r>
              <a:rPr lang="ko-KR" altLang="en-US" sz="1050" dirty="0" smtClean="0">
                <a:latin typeface="+mj-ea"/>
                <a:ea typeface="+mj-ea"/>
              </a:rPr>
              <a:t>해외전자정보서비스이용교육</a:t>
            </a:r>
            <a:endParaRPr lang="ko-KR" altLang="en-US" sz="1050" dirty="0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6188" y="5032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</a:rPr>
              <a:t>(</a:t>
            </a:r>
            <a:r>
              <a:rPr lang="ko-KR" altLang="en-US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</a:rPr>
              <a:t>참고모델</a:t>
            </a:r>
            <a:r>
              <a:rPr lang="en-US" altLang="ko-KR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</a:rPr>
              <a:t>: New iPad)</a:t>
            </a:r>
            <a:endParaRPr lang="en-U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83568" y="2916411"/>
            <a:ext cx="7488832" cy="2528813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28788" y="3246438"/>
            <a:ext cx="48212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EBSCOhost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계정 생성 확인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3561" name="Picture 4" descr="https://encrypted-tbn2.gstatic.com/images?q=tbn:ANd9GcQ1rz9Joj8mGreV5-ZeHKio7qEPupif0V9Srf_xdE1flT-QoDB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38227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43075" y="3959225"/>
            <a:ext cx="6213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Adobe Digital Edition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계정 생성 및 정보 확인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403350" y="2205038"/>
            <a:ext cx="2214563" cy="50323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ko-KR" altLang="en-US" b="1" i="1" dirty="0">
                <a:solidFill>
                  <a:schemeClr val="bg1"/>
                </a:solidFill>
                <a:latin typeface="+mj-ea"/>
                <a:ea typeface="+mj-ea"/>
              </a:rPr>
              <a:t>필수 확인사항</a:t>
            </a:r>
            <a:r>
              <a:rPr lang="en-US" altLang="ko-KR" b="1" i="1" dirty="0">
                <a:solidFill>
                  <a:schemeClr val="bg1"/>
                </a:solidFill>
                <a:latin typeface="+mj-ea"/>
                <a:ea typeface="+mj-ea"/>
              </a:rPr>
              <a:t>!</a:t>
            </a:r>
          </a:p>
        </p:txBody>
      </p:sp>
      <p:pic>
        <p:nvPicPr>
          <p:cNvPr id="23564" name="Picture 10" descr="EBSCOh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310356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43075" y="4657725"/>
            <a:ext cx="60690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Bluefire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Reader App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설치 및 로그인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(ADE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계정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)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356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610100"/>
            <a:ext cx="5556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71775" y="330200"/>
            <a:ext cx="4762500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Real Demo – 2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ko-KR" altLang="en-US" sz="20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테블릿</a:t>
            </a:r>
            <a:r>
              <a:rPr lang="ko-KR" altLang="en-US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ko-KR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PC</a:t>
            </a:r>
            <a:r>
              <a:rPr lang="ko-KR" altLang="en-US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이용 시</a:t>
            </a:r>
            <a:r>
              <a:rPr lang="en-US" altLang="ko-KR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3568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587500"/>
            <a:ext cx="15954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24" descr="http://images.apple.com/ipad-mini/design/images/ios_her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143000"/>
            <a:ext cx="10636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27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3576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00" dirty="0" smtClean="0">
                <a:latin typeface="+mn-ea"/>
              </a:rPr>
              <a:t>RISS-</a:t>
            </a:r>
            <a:r>
              <a:rPr lang="ko-KR" altLang="en-US" sz="1000" dirty="0" smtClean="0">
                <a:latin typeface="+mn-ea"/>
              </a:rPr>
              <a:t>해외전자정보서비스이용교육</a:t>
            </a:r>
            <a:endParaRPr lang="ko-KR" altLang="en-US" sz="10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561975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D22A3603-863C-4F68-93D8-A4301C3C604D}" type="slidenum">
              <a:rPr kumimoji="0" lang="ko-KR" altLang="en-US">
                <a:solidFill>
                  <a:srgbClr val="898989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pPr eaLnBrk="1" hangingPunct="1"/>
              <a:t>2</a:t>
            </a:fld>
            <a:endParaRPr kumimoji="0" lang="ko-KR" altLang="en-US">
              <a:solidFill>
                <a:srgbClr val="898989"/>
              </a:solidFill>
              <a:latin typeface="Tahoma" panose="020B060403050404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kumimoji="0"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해외전자정보서비스 이용교육</a:t>
            </a:r>
            <a:endParaRPr kumimoji="0"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kumimoji="0"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kumimoji="0"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EBSCO </a:t>
            </a:r>
            <a:r>
              <a:rPr kumimoji="0"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eBook </a:t>
            </a:r>
            <a:r>
              <a:rPr kumimoji="0" lang="ko-KR" altLang="en-US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인터페이스</a:t>
            </a:r>
            <a:r>
              <a:rPr kumimoji="0"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안내 </a:t>
            </a:r>
            <a:r>
              <a:rPr kumimoji="0"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</a:t>
            </a:r>
            <a:endParaRPr kumimoji="0"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직선 연결선 22"/>
          <p:cNvCxnSpPr/>
          <p:nvPr/>
        </p:nvCxnSpPr>
        <p:spPr>
          <a:xfrm flipV="1">
            <a:off x="1638300" y="5594350"/>
            <a:ext cx="0" cy="365125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561975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78329689-A335-4B87-8E94-CBC439C4BE1E}" type="slidenum">
              <a:rPr kumimoji="0" lang="ko-KR" altLang="en-US">
                <a:solidFill>
                  <a:srgbClr val="898989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pPr eaLnBrk="1" hangingPunct="1"/>
              <a:t>20</a:t>
            </a:fld>
            <a:endParaRPr kumimoji="0" lang="ko-KR" altLang="en-US">
              <a:solidFill>
                <a:srgbClr val="898989"/>
              </a:solidFill>
              <a:latin typeface="Tahoma" panose="020B060403050404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1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50" dirty="0" smtClean="0">
                <a:latin typeface="+mj-ea"/>
                <a:ea typeface="+mj-ea"/>
              </a:rPr>
              <a:t>RISS-</a:t>
            </a:r>
            <a:r>
              <a:rPr lang="ko-KR" altLang="en-US" sz="1050" dirty="0" smtClean="0">
                <a:latin typeface="+mj-ea"/>
                <a:ea typeface="+mj-ea"/>
              </a:rPr>
              <a:t>해외전자정보서비스이용교육</a:t>
            </a:r>
            <a:endParaRPr lang="ko-KR" altLang="en-US" sz="1050" dirty="0">
              <a:latin typeface="+mj-ea"/>
              <a:ea typeface="+mj-ea"/>
            </a:endParaRPr>
          </a:p>
        </p:txBody>
      </p:sp>
      <p:pic>
        <p:nvPicPr>
          <p:cNvPr id="24581" name="Picture 4" descr="https://encrypted-tbn2.gstatic.com/images?q=tbn:ANd9GcQ1rz9Joj8mGreV5-ZeHKio7qEPupif0V9Srf_xdE1flT-QoDB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8107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088" y="1117600"/>
            <a:ext cx="7777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Adobe Digital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Edition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계정 생성 및 정보 확인 </a:t>
            </a: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[</a:t>
            </a: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hlinkClick r:id="rId3"/>
              </a:rPr>
              <a:t>홈페이지 </a:t>
            </a:r>
            <a:r>
              <a:rPr lang="ko-KR" alt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hlinkClick r:id="rId3"/>
              </a:rPr>
              <a:t>바로가기</a:t>
            </a: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]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19275"/>
            <a:ext cx="6362700" cy="28940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71438" y="1697038"/>
            <a:ext cx="8964612" cy="460692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767513" y="2081213"/>
            <a:ext cx="936625" cy="179387"/>
          </a:xfrm>
          <a:prstGeom prst="roundRect">
            <a:avLst>
              <a:gd name="adj" fmla="val 6000"/>
            </a:avLst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  <a:ea typeface="굴림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2333625" y="2565400"/>
            <a:ext cx="4968875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2339975" y="2565400"/>
            <a:ext cx="0" cy="287338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7294563" y="2257425"/>
            <a:ext cx="0" cy="32385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846388"/>
            <a:ext cx="4064000" cy="29591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9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3673475"/>
            <a:ext cx="5834062" cy="25955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" name="직선 화살표 연결선 21"/>
          <p:cNvCxnSpPr/>
          <p:nvPr/>
        </p:nvCxnSpPr>
        <p:spPr>
          <a:xfrm>
            <a:off x="1617663" y="5949950"/>
            <a:ext cx="1463675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타원 5"/>
          <p:cNvSpPr/>
          <p:nvPr/>
        </p:nvSpPr>
        <p:spPr>
          <a:xfrm>
            <a:off x="7235825" y="3860800"/>
            <a:ext cx="1679575" cy="2889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71775" y="330200"/>
            <a:ext cx="4762500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Real Demo – 2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ko-KR" altLang="en-US" sz="20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테블릿</a:t>
            </a:r>
            <a:r>
              <a:rPr lang="ko-KR" altLang="en-US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ko-KR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PC</a:t>
            </a:r>
            <a:r>
              <a:rPr lang="ko-KR" altLang="en-US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이용 시</a:t>
            </a:r>
            <a:r>
              <a:rPr lang="en-US" altLang="ko-KR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33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460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596188" y="5032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</a:rPr>
              <a:t>(</a:t>
            </a:r>
            <a:r>
              <a:rPr lang="ko-KR" altLang="en-US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</a:rPr>
              <a:t>참고모델</a:t>
            </a:r>
            <a:r>
              <a:rPr lang="en-US" altLang="ko-KR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</a:rPr>
              <a:t>: New iPad)</a:t>
            </a:r>
            <a:endParaRPr lang="en-U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1703388"/>
            <a:ext cx="2735262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1703388"/>
            <a:ext cx="2735263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703388"/>
            <a:ext cx="2735262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561975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E0DB0232-8439-4079-AB5A-5AEFD53A17B2}" type="slidenum">
              <a:rPr kumimoji="0" lang="ko-KR" altLang="en-US">
                <a:solidFill>
                  <a:srgbClr val="898989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pPr eaLnBrk="1" hangingPunct="1"/>
              <a:t>21</a:t>
            </a:fld>
            <a:endParaRPr kumimoji="0" lang="ko-KR" altLang="en-US">
              <a:solidFill>
                <a:srgbClr val="898989"/>
              </a:solidFill>
              <a:latin typeface="Tahoma" panose="020B060403050404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1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50" dirty="0" smtClean="0">
                <a:latin typeface="+mj-ea"/>
                <a:ea typeface="+mj-ea"/>
              </a:rPr>
              <a:t>RISS-</a:t>
            </a:r>
            <a:r>
              <a:rPr lang="ko-KR" altLang="en-US" sz="1050" dirty="0" smtClean="0">
                <a:latin typeface="+mj-ea"/>
                <a:ea typeface="+mj-ea"/>
              </a:rPr>
              <a:t>해외전자정보서비스이용교육</a:t>
            </a:r>
            <a:endParaRPr lang="ko-KR" altLang="en-US" sz="1050" dirty="0">
              <a:latin typeface="+mj-ea"/>
              <a:ea typeface="+mj-ea"/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2987675" y="3536950"/>
            <a:ext cx="288925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>
          <a:xfrm>
            <a:off x="2284413" y="3786188"/>
            <a:ext cx="496887" cy="469900"/>
          </a:xfrm>
          <a:prstGeom prst="roundRect">
            <a:avLst>
              <a:gd name="adj" fmla="val 6000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  <a:ea typeface="굴림" pitchFamily="50" charset="-127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5949950" y="3536950"/>
            <a:ext cx="288925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28675" y="1100138"/>
            <a:ext cx="64801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Bluefire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Reader App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설치 및 로그인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(ADE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계정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)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561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052513"/>
            <a:ext cx="5556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063" y="5548313"/>
            <a:ext cx="2886075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Bluefire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Reader App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설치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ko-KR" sz="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    App Store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내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Bluefire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 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검색 및 다운로드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561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5873750"/>
            <a:ext cx="212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209925" y="5548313"/>
            <a:ext cx="28860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Adobe Digital Edition (ADE)</a:t>
            </a:r>
          </a:p>
          <a:p>
            <a:pPr>
              <a:defRPr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    계정으로 로그인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5375" y="5548313"/>
            <a:ext cx="288607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Adobe Digital Edition (ADE)</a:t>
            </a:r>
          </a:p>
          <a:p>
            <a:pPr>
              <a:defRPr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    계정으로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Bluefire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Reader </a:t>
            </a:r>
          </a:p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    App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연동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1775" y="330200"/>
            <a:ext cx="4762500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Real Demo – 2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ko-KR" altLang="en-US" sz="20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테블릿</a:t>
            </a:r>
            <a:r>
              <a:rPr lang="ko-KR" altLang="en-US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ko-KR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PC</a:t>
            </a:r>
            <a:r>
              <a:rPr lang="ko-KR" altLang="en-US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이용 시</a:t>
            </a:r>
            <a:r>
              <a:rPr lang="en-US" altLang="ko-KR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96875" y="1993900"/>
            <a:ext cx="2436813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직사각형 28"/>
          <p:cNvSpPr/>
          <p:nvPr/>
        </p:nvSpPr>
        <p:spPr>
          <a:xfrm>
            <a:off x="3367088" y="1981200"/>
            <a:ext cx="2436812" cy="3275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직사각형 29"/>
          <p:cNvSpPr/>
          <p:nvPr/>
        </p:nvSpPr>
        <p:spPr>
          <a:xfrm>
            <a:off x="6329363" y="2017713"/>
            <a:ext cx="2436812" cy="3275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11" descr="image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850" y="2085975"/>
            <a:ext cx="2320925" cy="3095625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82f53532-78bd-47c3-b3d5-5db94ec140d4@ebsco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09950" y="2085975"/>
            <a:ext cx="2322513" cy="3095625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 descr="b02b6037-2560-4356-ab2e-19a48e03c2f2@ebsc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81750" y="2085975"/>
            <a:ext cx="2312988" cy="3095625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37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562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596188" y="5032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</a:rPr>
              <a:t>(</a:t>
            </a:r>
            <a:r>
              <a:rPr lang="ko-KR" altLang="en-US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</a:rPr>
              <a:t>참고모델</a:t>
            </a:r>
            <a:r>
              <a:rPr lang="en-US" altLang="ko-KR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</a:rPr>
              <a:t>: New iPad)</a:t>
            </a:r>
            <a:endParaRPr lang="en-U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45875623-7bc3-433b-a490-18675b09044d@ebs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8" b="45537"/>
          <a:stretch>
            <a:fillRect/>
          </a:stretch>
        </p:blipFill>
        <p:spPr bwMode="auto">
          <a:xfrm>
            <a:off x="184150" y="1628775"/>
            <a:ext cx="5540375" cy="3327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561975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5D38A451-C560-44D2-91C0-89D7C13194FF}" type="slidenum">
              <a:rPr kumimoji="0" lang="ko-KR" altLang="en-US">
                <a:solidFill>
                  <a:srgbClr val="898989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pPr eaLnBrk="1" hangingPunct="1"/>
              <a:t>22</a:t>
            </a:fld>
            <a:endParaRPr kumimoji="0" lang="ko-KR" altLang="en-US">
              <a:solidFill>
                <a:srgbClr val="898989"/>
              </a:solidFill>
              <a:latin typeface="Tahoma" panose="020B060403050404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1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50" dirty="0" smtClean="0">
                <a:latin typeface="+mj-ea"/>
                <a:ea typeface="+mj-ea"/>
              </a:rPr>
              <a:t>RISS-</a:t>
            </a:r>
            <a:r>
              <a:rPr lang="ko-KR" altLang="en-US" sz="1050" dirty="0" smtClean="0">
                <a:latin typeface="+mj-ea"/>
                <a:ea typeface="+mj-ea"/>
              </a:rPr>
              <a:t>해외전자정보서비스이용교육</a:t>
            </a:r>
            <a:endParaRPr lang="ko-KR" altLang="en-US" sz="1050" dirty="0"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950" y="1125538"/>
            <a:ext cx="3959225" cy="3381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600" b="1" i="1" dirty="0">
                <a:latin typeface="+mj-ea"/>
                <a:ea typeface="+mj-ea"/>
              </a:rPr>
              <a:t>다운로드 </a:t>
            </a:r>
            <a:r>
              <a:rPr lang="en-US" altLang="ko-KR" sz="1600" b="1" i="1" dirty="0">
                <a:latin typeface="+mj-ea"/>
                <a:ea typeface="+mj-ea"/>
              </a:rPr>
              <a:t>(</a:t>
            </a:r>
            <a:r>
              <a:rPr lang="ko-KR" altLang="en-US" sz="1600" b="1" i="1" dirty="0">
                <a:latin typeface="+mj-ea"/>
                <a:ea typeface="+mj-ea"/>
              </a:rPr>
              <a:t>대출</a:t>
            </a:r>
            <a:r>
              <a:rPr lang="en-US" altLang="ko-KR" sz="1600" b="1" i="1" dirty="0">
                <a:latin typeface="+mj-ea"/>
                <a:ea typeface="+mj-ea"/>
              </a:rPr>
              <a:t>) </a:t>
            </a:r>
            <a:r>
              <a:rPr lang="ko-KR" altLang="en-US" sz="1600" b="1" i="1" dirty="0">
                <a:latin typeface="+mj-ea"/>
                <a:ea typeface="+mj-ea"/>
              </a:rPr>
              <a:t>링크 및 절차 안내</a:t>
            </a:r>
            <a:endParaRPr lang="en-US" sz="1600" b="1" i="1" dirty="0">
              <a:latin typeface="+mj-ea"/>
              <a:ea typeface="+mj-ea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50825" y="3348038"/>
            <a:ext cx="1201738" cy="368300"/>
          </a:xfrm>
          <a:prstGeom prst="roundRect">
            <a:avLst>
              <a:gd name="adj" fmla="val 6000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26631" name="Picture 13" descr="ff4de8a7-650b-4e37-9dd4-56ecd33de025@ebs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4" t="39514" r="20222" b="31549"/>
          <a:stretch>
            <a:fillRect/>
          </a:stretch>
        </p:blipFill>
        <p:spPr bwMode="auto">
          <a:xfrm>
            <a:off x="5975350" y="1606550"/>
            <a:ext cx="2762250" cy="17414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14" descr="e6442fde-d589-43a0-8b4a-08d78dd1570b@eb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5" t="16241" r="32265" b="61169"/>
          <a:stretch>
            <a:fillRect/>
          </a:stretch>
        </p:blipFill>
        <p:spPr bwMode="auto">
          <a:xfrm>
            <a:off x="6124575" y="3797300"/>
            <a:ext cx="2627313" cy="2305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 descr="b02b6037-2560-4356-ab2e-19a48e03c2f2@ebs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77"/>
          <a:stretch>
            <a:fillRect/>
          </a:stretch>
        </p:blipFill>
        <p:spPr bwMode="auto">
          <a:xfrm>
            <a:off x="3354388" y="3797300"/>
            <a:ext cx="2620962" cy="2305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오른쪽 화살표 20"/>
          <p:cNvSpPr/>
          <p:nvPr/>
        </p:nvSpPr>
        <p:spPr>
          <a:xfrm>
            <a:off x="5426075" y="2382838"/>
            <a:ext cx="596900" cy="44608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오른쪽 화살표 21"/>
          <p:cNvSpPr/>
          <p:nvPr/>
        </p:nvSpPr>
        <p:spPr>
          <a:xfrm rot="5400000">
            <a:off x="7112000" y="3336925"/>
            <a:ext cx="503238" cy="46513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오른쪽 화살표 22"/>
          <p:cNvSpPr/>
          <p:nvPr/>
        </p:nvSpPr>
        <p:spPr>
          <a:xfrm rot="10800000">
            <a:off x="5722938" y="4860925"/>
            <a:ext cx="598487" cy="47783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타원 23"/>
          <p:cNvSpPr/>
          <p:nvPr/>
        </p:nvSpPr>
        <p:spPr>
          <a:xfrm>
            <a:off x="1331913" y="3055938"/>
            <a:ext cx="215900" cy="21748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b="1" dirty="0"/>
              <a:t>1</a:t>
            </a:r>
          </a:p>
        </p:txBody>
      </p:sp>
      <p:sp>
        <p:nvSpPr>
          <p:cNvPr id="25" name="타원 24"/>
          <p:cNvSpPr/>
          <p:nvPr/>
        </p:nvSpPr>
        <p:spPr>
          <a:xfrm>
            <a:off x="6938963" y="2224088"/>
            <a:ext cx="215900" cy="2159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2</a:t>
            </a:r>
          </a:p>
        </p:txBody>
      </p:sp>
      <p:sp>
        <p:nvSpPr>
          <p:cNvPr id="26" name="타원 25"/>
          <p:cNvSpPr/>
          <p:nvPr/>
        </p:nvSpPr>
        <p:spPr>
          <a:xfrm>
            <a:off x="6750050" y="4005263"/>
            <a:ext cx="215900" cy="2159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3</a:t>
            </a:r>
          </a:p>
        </p:txBody>
      </p:sp>
      <p:sp>
        <p:nvSpPr>
          <p:cNvPr id="27" name="타원 26"/>
          <p:cNvSpPr/>
          <p:nvPr/>
        </p:nvSpPr>
        <p:spPr>
          <a:xfrm>
            <a:off x="3419475" y="4005263"/>
            <a:ext cx="215900" cy="2159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4</a:t>
            </a:r>
          </a:p>
        </p:txBody>
      </p:sp>
      <p:pic>
        <p:nvPicPr>
          <p:cNvPr id="26641" name="Picture 16" descr="https://encrypted-tbn3.gstatic.com/images?q=tbn:ANd9GcS7lCojzrACx5rGuwDTxgIjt2AJIPmiPHMlHehtexO3QvVPkjcFq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5322888"/>
            <a:ext cx="62071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6" name="TextBox 1"/>
          <p:cNvSpPr txBox="1">
            <a:spLocks noChangeArrowheads="1"/>
          </p:cNvSpPr>
          <p:nvPr/>
        </p:nvSpPr>
        <p:spPr bwMode="auto">
          <a:xfrm>
            <a:off x="1116013" y="5307013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Safari </a:t>
            </a:r>
            <a:r>
              <a:rPr lang="ko-KR" alt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브라우저 사용</a:t>
            </a:r>
            <a:r>
              <a:rPr lang="en-US" altLang="ko-KR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!</a:t>
            </a:r>
            <a:endParaRPr lang="en-US" altLang="en-US" sz="1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455613" y="5300663"/>
            <a:ext cx="647700" cy="649287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771775" y="330200"/>
            <a:ext cx="4762500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Real Demo – 2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ko-KR" altLang="en-US" sz="20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테블릿</a:t>
            </a:r>
            <a:r>
              <a:rPr lang="ko-KR" altLang="en-US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ko-KR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PC</a:t>
            </a:r>
            <a:r>
              <a:rPr lang="ko-KR" altLang="en-US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이용 시</a:t>
            </a:r>
            <a:r>
              <a:rPr lang="en-US" altLang="ko-KR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37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665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596188" y="5032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</a:rPr>
              <a:t>(</a:t>
            </a:r>
            <a:r>
              <a:rPr lang="ko-KR" altLang="en-US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</a:rPr>
              <a:t>참고모델</a:t>
            </a:r>
            <a:r>
              <a:rPr lang="en-US" altLang="ko-KR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</a:rPr>
              <a:t>: New iPad)</a:t>
            </a:r>
            <a:endParaRPr lang="en-U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561975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2C5E5EF4-951A-48AE-8C8F-C4DFF225797D}" type="slidenum">
              <a:rPr kumimoji="0" lang="ko-KR" altLang="en-US">
                <a:solidFill>
                  <a:srgbClr val="898989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pPr eaLnBrk="1" hangingPunct="1"/>
              <a:t>23</a:t>
            </a:fld>
            <a:endParaRPr kumimoji="0" lang="ko-KR" altLang="en-US">
              <a:solidFill>
                <a:srgbClr val="898989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1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50" dirty="0" smtClean="0">
                <a:latin typeface="Calibri" panose="020F0502020204030204" pitchFamily="34" charset="0"/>
              </a:rPr>
              <a:t>RISS-</a:t>
            </a:r>
            <a:r>
              <a:rPr lang="ko-KR" altLang="en-US" sz="1050" dirty="0" smtClean="0">
                <a:latin typeface="Calibri" panose="020F0502020204030204" pitchFamily="34" charset="0"/>
              </a:rPr>
              <a:t>해외전자정보서비스이용교육</a:t>
            </a:r>
            <a:endParaRPr lang="ko-KR" altLang="en-US" sz="1050" dirty="0">
              <a:latin typeface="Calibri" panose="020F0502020204030204" pitchFamily="34" charset="0"/>
            </a:endParaRPr>
          </a:p>
        </p:txBody>
      </p:sp>
      <p:pic>
        <p:nvPicPr>
          <p:cNvPr id="27652" name="Picture 21" descr="\\EISKRVFFS01P\EISKoreaHomeDir$\alee\Desktop\다운로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4557713"/>
            <a:ext cx="1057275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2454275"/>
            <a:ext cx="11874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3848100" y="3643313"/>
            <a:ext cx="884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인터넷</a:t>
            </a:r>
            <a:endParaRPr lang="en-US" alt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7659" name="TextBox 10"/>
          <p:cNvSpPr txBox="1">
            <a:spLocks noChangeArrowheads="1"/>
          </p:cNvSpPr>
          <p:nvPr/>
        </p:nvSpPr>
        <p:spPr bwMode="auto">
          <a:xfrm>
            <a:off x="3795713" y="5605463"/>
            <a:ext cx="1052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Chrome</a:t>
            </a:r>
          </a:p>
        </p:txBody>
      </p:sp>
      <p:pic>
        <p:nvPicPr>
          <p:cNvPr id="27656" name="Picture 9" descr="https://encrypted-tbn0.gstatic.com/images?q=tbn:ANd9GcQwaPSllNOUBYOiJbntbVg3V7nP2Q5J2A2ozUw8ZDpxbASdPUM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22288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TextBox 13"/>
          <p:cNvSpPr txBox="1">
            <a:spLocks noChangeArrowheads="1"/>
          </p:cNvSpPr>
          <p:nvPr/>
        </p:nvSpPr>
        <p:spPr bwMode="auto">
          <a:xfrm>
            <a:off x="344488" y="1268413"/>
            <a:ext cx="7540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※ Android (</a:t>
            </a:r>
            <a:r>
              <a:rPr lang="ko-KR" altLang="en-US" sz="1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안드로이드</a:t>
            </a:r>
            <a:r>
              <a:rPr lang="en-US" altLang="ko-KR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) </a:t>
            </a:r>
            <a:r>
              <a:rPr lang="ko-KR" altLang="en-U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운영체제 </a:t>
            </a:r>
            <a:r>
              <a:rPr lang="en-US" altLang="ko-KR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Tablet PC </a:t>
            </a:r>
            <a:r>
              <a:rPr lang="ko-KR" altLang="en-U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사용 시 유의사항</a:t>
            </a:r>
            <a:r>
              <a:rPr lang="en-US" altLang="ko-KR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! </a:t>
            </a:r>
            <a:endParaRPr lang="en-US" altLang="en-US" sz="18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5245100" y="2825750"/>
            <a:ext cx="596900" cy="4460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5245100" y="4927600"/>
            <a:ext cx="596900" cy="446088"/>
          </a:xfrm>
          <a:prstGeom prst="rightArrow">
            <a:avLst/>
          </a:prstGeom>
          <a:solidFill>
            <a:srgbClr val="00D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21" name="Picture 9" descr="b02b6037-2560-4356-ab2e-19a48e03c2f2@ebsco"/>
          <p:cNvPicPr>
            <a:picLocks noChangeAspect="1" noChangeArrowheads="1"/>
          </p:cNvPicPr>
          <p:nvPr/>
        </p:nvPicPr>
        <p:blipFill rotWithShape="1">
          <a:blip r:embed="rId5"/>
          <a:srcRect b="34278"/>
          <a:stretch/>
        </p:blipFill>
        <p:spPr bwMode="auto">
          <a:xfrm>
            <a:off x="6253163" y="4214813"/>
            <a:ext cx="2135187" cy="187801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b02b6037-2560-4356-ab2e-19a48e03c2f2@ebsco"/>
          <p:cNvPicPr>
            <a:picLocks noChangeAspect="1" noChangeArrowheads="1"/>
          </p:cNvPicPr>
          <p:nvPr/>
        </p:nvPicPr>
        <p:blipFill rotWithShape="1">
          <a:blip r:embed="rId5"/>
          <a:srcRect b="34278"/>
          <a:stretch/>
        </p:blipFill>
        <p:spPr bwMode="auto">
          <a:xfrm>
            <a:off x="6243638" y="2166938"/>
            <a:ext cx="2135187" cy="187801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곱셈 기호 1"/>
          <p:cNvSpPr/>
          <p:nvPr/>
        </p:nvSpPr>
        <p:spPr>
          <a:xfrm>
            <a:off x="6473825" y="2368550"/>
            <a:ext cx="1693863" cy="1643063"/>
          </a:xfrm>
          <a:prstGeom prst="mathMultiply">
            <a:avLst>
              <a:gd name="adj1" fmla="val 16113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7500" y="3500438"/>
            <a:ext cx="2670175" cy="2647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대출 이용 시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,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브라우저 중</a:t>
            </a:r>
            <a:r>
              <a:rPr lang="ko-KR" altLang="en-US" dirty="0">
                <a:latin typeface="Calibri" panose="020F0502020204030204" pitchFamily="34" charset="0"/>
                <a:ea typeface="+mn-ea"/>
              </a:rPr>
              <a:t> </a:t>
            </a:r>
            <a:r>
              <a:rPr lang="en-US" altLang="ko-KR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‘</a:t>
            </a:r>
            <a:r>
              <a:rPr lang="ko-KR" altLang="en-US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인터넷</a:t>
            </a:r>
            <a:r>
              <a:rPr lang="en-US" altLang="ko-KR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’ </a:t>
            </a:r>
            <a:r>
              <a:rPr lang="ko-KR" altLang="en-US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사용 </a:t>
            </a:r>
            <a:r>
              <a:rPr lang="en-US" altLang="ko-KR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X</a:t>
            </a:r>
          </a:p>
          <a:p>
            <a:pPr algn="ctr">
              <a:defRPr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(</a:t>
            </a:r>
            <a:r>
              <a:rPr lang="ko-KR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보안 정책 등으로</a:t>
            </a:r>
            <a:endParaRPr lang="en-US" altLang="ko-KR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 algn="ctr">
              <a:defRPr/>
            </a:pPr>
            <a:r>
              <a:rPr lang="en-US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다운로드 에러</a:t>
            </a:r>
            <a:r>
              <a:rPr lang="ko-KR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가능성</a:t>
            </a:r>
            <a:r>
              <a:rPr lang="en-US" altLang="ko-K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때문</a:t>
            </a:r>
            <a:r>
              <a:rPr lang="en-US" altLang="ko-K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)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 algn="ctr">
              <a:defRPr/>
            </a:pPr>
            <a:endParaRPr lang="en-US" dirty="0">
              <a:latin typeface="Calibri" panose="020F0502020204030204" pitchFamily="34" charset="0"/>
              <a:ea typeface="+mn-ea"/>
            </a:endParaRPr>
          </a:p>
          <a:p>
            <a:pPr algn="ctr">
              <a:defRPr/>
            </a:pPr>
            <a:endParaRPr lang="en-US" dirty="0">
              <a:latin typeface="Calibri" panose="020F0502020204030204" pitchFamily="34" charset="0"/>
              <a:ea typeface="+mn-ea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00A249"/>
                </a:solidFill>
                <a:latin typeface="Calibri" panose="020F0502020204030204" pitchFamily="34" charset="0"/>
                <a:ea typeface="+mn-ea"/>
              </a:rPr>
              <a:t>Chrome </a:t>
            </a:r>
            <a:r>
              <a:rPr lang="ko-KR" altLang="en-US" sz="2000" b="1" dirty="0">
                <a:solidFill>
                  <a:srgbClr val="00A249"/>
                </a:solidFill>
                <a:latin typeface="Calibri" panose="020F0502020204030204" pitchFamily="34" charset="0"/>
                <a:ea typeface="+mn-ea"/>
              </a:rPr>
              <a:t>브라우저 </a:t>
            </a:r>
            <a:endParaRPr lang="en-US" altLang="ko-KR" sz="2000" b="1" dirty="0">
              <a:solidFill>
                <a:srgbClr val="00A249"/>
              </a:solidFill>
              <a:latin typeface="Calibri" panose="020F0502020204030204" pitchFamily="34" charset="0"/>
              <a:ea typeface="+mn-ea"/>
            </a:endParaRPr>
          </a:p>
          <a:p>
            <a:pPr algn="ctr">
              <a:defRPr/>
            </a:pPr>
            <a:r>
              <a:rPr lang="ko-KR" altLang="en-US" sz="2000" b="1" dirty="0">
                <a:solidFill>
                  <a:srgbClr val="00A249"/>
                </a:solidFill>
                <a:latin typeface="Calibri" panose="020F0502020204030204" pitchFamily="34" charset="0"/>
                <a:ea typeface="+mn-ea"/>
              </a:rPr>
              <a:t>사용 추천</a:t>
            </a:r>
            <a:r>
              <a:rPr lang="en-US" altLang="ko-KR" sz="2000" b="1" dirty="0">
                <a:solidFill>
                  <a:srgbClr val="00A249"/>
                </a:solidFill>
                <a:latin typeface="Calibri" panose="020F0502020204030204" pitchFamily="34" charset="0"/>
                <a:ea typeface="+mn-ea"/>
              </a:rPr>
              <a:t>!</a:t>
            </a:r>
            <a:endParaRPr lang="en-US" sz="2000" b="1" dirty="0">
              <a:solidFill>
                <a:srgbClr val="00A249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" name="도넛 2"/>
          <p:cNvSpPr/>
          <p:nvPr/>
        </p:nvSpPr>
        <p:spPr>
          <a:xfrm>
            <a:off x="6807200" y="4765675"/>
            <a:ext cx="1008063" cy="1023938"/>
          </a:xfrm>
          <a:prstGeom prst="donut">
            <a:avLst>
              <a:gd name="adj" fmla="val 16127"/>
            </a:avLst>
          </a:prstGeom>
          <a:solidFill>
            <a:srgbClr val="00D05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132138" y="1916113"/>
            <a:ext cx="5616575" cy="4387850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71775" y="330200"/>
            <a:ext cx="4762500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Real Demo – 2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ko-KR" altLang="en-US" sz="20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테블릿</a:t>
            </a:r>
            <a:r>
              <a:rPr lang="ko-KR" altLang="en-US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ko-KR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PC</a:t>
            </a:r>
            <a:r>
              <a:rPr lang="ko-KR" altLang="en-US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이용 시</a:t>
            </a:r>
            <a:r>
              <a:rPr lang="en-US" altLang="ko-KR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34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767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596188" y="5032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</a:rPr>
              <a:t>(</a:t>
            </a:r>
            <a:r>
              <a:rPr lang="ko-KR" altLang="en-US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</a:rPr>
              <a:t>참고모델</a:t>
            </a:r>
            <a:r>
              <a:rPr lang="en-US" altLang="ko-KR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</a:rPr>
              <a:t>: New iPad)</a:t>
            </a:r>
            <a:endParaRPr lang="en-U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561975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6EF7A3E7-CE58-411E-961B-91A5C8BB9674}" type="slidenum">
              <a:rPr kumimoji="0" lang="ko-KR" altLang="en-US">
                <a:solidFill>
                  <a:srgbClr val="898989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pPr eaLnBrk="1" hangingPunct="1"/>
              <a:t>24</a:t>
            </a:fld>
            <a:endParaRPr kumimoji="0" lang="ko-KR" altLang="en-US">
              <a:solidFill>
                <a:srgbClr val="898989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1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50" dirty="0" smtClean="0">
                <a:latin typeface="Calibri" panose="020F0502020204030204" pitchFamily="34" charset="0"/>
              </a:rPr>
              <a:t>RISS-</a:t>
            </a:r>
            <a:r>
              <a:rPr lang="ko-KR" altLang="en-US" sz="1050" dirty="0" smtClean="0">
                <a:latin typeface="Calibri" panose="020F0502020204030204" pitchFamily="34" charset="0"/>
              </a:rPr>
              <a:t>해외전자정보서비스이용교육</a:t>
            </a:r>
            <a:endParaRPr lang="ko-KR" altLang="en-US" sz="1050" dirty="0">
              <a:latin typeface="Calibri" panose="020F0502020204030204" pitchFamily="34" charset="0"/>
            </a:endParaRPr>
          </a:p>
        </p:txBody>
      </p:sp>
      <p:pic>
        <p:nvPicPr>
          <p:cNvPr id="28676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998663"/>
            <a:ext cx="10382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1" descr="https://encrypted-tbn0.gstatic.com/images?q=tbn:ANd9GcSE4m0V6I8zU3Hf34Oi8LZJZyf0XsEzBMJGIp6WGj37WmB7a405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9"/>
          <a:stretch>
            <a:fillRect/>
          </a:stretch>
        </p:blipFill>
        <p:spPr bwMode="auto">
          <a:xfrm>
            <a:off x="5810250" y="2052638"/>
            <a:ext cx="1079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3" descr="https://encrypted-tbn3.gstatic.com/images?q=tbn:ANd9GcTTDdF5H7MJtZresBQ06VwVX1cDqzJXoTjOnMualkUKQDnzN9VZ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2530475"/>
            <a:ext cx="965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9" descr="https://encrypted-tbn0.gstatic.com/images?q=tbn:ANd9GcQwaPSllNOUBYOiJbntbVg3V7nP2Q5J2A2ozUw8ZDpxbASdPUM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t="12199" r="56544" b="6728"/>
          <a:stretch>
            <a:fillRect/>
          </a:stretch>
        </p:blipFill>
        <p:spPr bwMode="auto">
          <a:xfrm>
            <a:off x="4657725" y="2566988"/>
            <a:ext cx="8350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extBox 22"/>
          <p:cNvSpPr txBox="1">
            <a:spLocks noChangeArrowheads="1"/>
          </p:cNvSpPr>
          <p:nvPr/>
        </p:nvSpPr>
        <p:spPr bwMode="auto">
          <a:xfrm>
            <a:off x="1662113" y="4438650"/>
            <a:ext cx="59070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iPhone 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및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Android 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운영 체제 모두 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테블릿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PC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와 똑같이 이용가능 합니다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90675" y="5754688"/>
            <a:ext cx="59055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6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단</a:t>
            </a:r>
            <a:r>
              <a:rPr lang="en-US" altLang="ko-KR" sz="16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, Android </a:t>
            </a:r>
            <a:r>
              <a:rPr lang="ko-KR" altLang="en-US" sz="16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운영 체제는 유의사항 체크</a:t>
            </a:r>
            <a:r>
              <a:rPr lang="en-US" altLang="ko-KR" sz="16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!</a:t>
            </a:r>
          </a:p>
        </p:txBody>
      </p:sp>
      <p:pic>
        <p:nvPicPr>
          <p:cNvPr id="28682" name="Picture 21" descr="\\EISKRVFFS01P\EISKoreaHomeDir$\alee\Desktop\다운로드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5773738"/>
            <a:ext cx="3016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71775" y="330200"/>
            <a:ext cx="47625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Real Demo – 3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ko-KR" altLang="en-US" sz="20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스마트폰</a:t>
            </a:r>
            <a:r>
              <a:rPr lang="ko-KR" altLang="en-US" sz="2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이용 시</a:t>
            </a:r>
            <a:r>
              <a:rPr lang="en-US" altLang="ko-KR" sz="2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sz="20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27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869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http://images.apple.com/iphone-5c/design/images/io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1" r="34940"/>
          <a:stretch>
            <a:fillRect/>
          </a:stretch>
        </p:blipFill>
        <p:spPr bwMode="auto">
          <a:xfrm>
            <a:off x="239713" y="1084263"/>
            <a:ext cx="2105025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00" smtClean="0">
                <a:latin typeface="Calibri" panose="020F0502020204030204" pitchFamily="34" charset="0"/>
              </a:rPr>
              <a:t>RISS-</a:t>
            </a:r>
            <a:r>
              <a:rPr lang="ko-KR" altLang="en-US" sz="1000" smtClean="0">
                <a:latin typeface="Calibri" panose="020F0502020204030204" pitchFamily="34" charset="0"/>
              </a:rPr>
              <a:t>해외전자정보서비스이용교육</a:t>
            </a:r>
            <a:endParaRPr lang="ko-KR" altLang="en-US" sz="1000" dirty="0">
              <a:latin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45166A45-6F6D-444E-9FF2-24258733AAED}" type="slidenum">
              <a:rPr kumimoji="0" lang="ko-KR" altLang="en-US">
                <a:solidFill>
                  <a:srgbClr val="898989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pPr eaLnBrk="1" hangingPunct="1"/>
              <a:t>25</a:t>
            </a:fld>
            <a:endParaRPr kumimoji="0" lang="ko-KR" altLang="en-US">
              <a:solidFill>
                <a:srgbClr val="898989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775" y="330200"/>
            <a:ext cx="47625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Real Demo – 3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ko-KR" altLang="en-US" sz="20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스마트폰</a:t>
            </a:r>
            <a:r>
              <a:rPr lang="ko-KR" altLang="en-US" sz="2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이용 시</a:t>
            </a:r>
            <a:r>
              <a:rPr lang="en-US" altLang="ko-KR" sz="2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sz="20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9702" name="Picture 8" descr="http://images.apple.com/iphone-5c/design/images/io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1" r="34940"/>
          <a:stretch>
            <a:fillRect/>
          </a:stretch>
        </p:blipFill>
        <p:spPr bwMode="auto">
          <a:xfrm>
            <a:off x="2411413" y="1084263"/>
            <a:ext cx="2105025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http://images.apple.com/iphone-5c/design/images/io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1" r="34940"/>
          <a:stretch>
            <a:fillRect/>
          </a:stretch>
        </p:blipFill>
        <p:spPr bwMode="auto">
          <a:xfrm>
            <a:off x="6751638" y="1084263"/>
            <a:ext cx="2105025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http://images.apple.com/iphone-5c/design/images/io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1" r="34940"/>
          <a:stretch>
            <a:fillRect/>
          </a:stretch>
        </p:blipFill>
        <p:spPr bwMode="auto">
          <a:xfrm>
            <a:off x="4581525" y="1084263"/>
            <a:ext cx="2105025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1711325"/>
            <a:ext cx="1704975" cy="30241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1711325"/>
            <a:ext cx="1703388" cy="30241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711325"/>
            <a:ext cx="1703388" cy="30241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1689100"/>
            <a:ext cx="1703388" cy="30241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3132138" y="2262188"/>
            <a:ext cx="269875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297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19"/>
          <a:stretch>
            <a:fillRect/>
          </a:stretch>
        </p:blipFill>
        <p:spPr bwMode="auto">
          <a:xfrm>
            <a:off x="2644775" y="1711325"/>
            <a:ext cx="17033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19"/>
          <a:stretch>
            <a:fillRect/>
          </a:stretch>
        </p:blipFill>
        <p:spPr bwMode="auto">
          <a:xfrm>
            <a:off x="4803775" y="1711325"/>
            <a:ext cx="170497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19"/>
          <a:stretch>
            <a:fillRect/>
          </a:stretch>
        </p:blipFill>
        <p:spPr bwMode="auto">
          <a:xfrm>
            <a:off x="6981825" y="1693863"/>
            <a:ext cx="1703388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모서리가 둥근 직사각형 29"/>
          <p:cNvSpPr/>
          <p:nvPr/>
        </p:nvSpPr>
        <p:spPr>
          <a:xfrm>
            <a:off x="1646238" y="2033588"/>
            <a:ext cx="549275" cy="287337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4488" y="5445125"/>
            <a:ext cx="1930400" cy="93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srgbClr val="FF5757"/>
                </a:solidFill>
                <a:latin typeface="Calibri" panose="020F0502020204030204" pitchFamily="34" charset="0"/>
                <a:ea typeface="+mn-ea"/>
              </a:rPr>
              <a:t>[</a:t>
            </a:r>
            <a:r>
              <a:rPr lang="ko-KR" altLang="en-US" sz="1100" b="1" dirty="0" err="1">
                <a:solidFill>
                  <a:srgbClr val="FF5757"/>
                </a:solidFill>
                <a:latin typeface="Calibri" panose="020F0502020204030204" pitchFamily="34" charset="0"/>
                <a:ea typeface="+mn-ea"/>
              </a:rPr>
              <a:t>모바일</a:t>
            </a:r>
            <a:r>
              <a:rPr lang="ko-KR" altLang="en-US" sz="1100" b="1" dirty="0">
                <a:solidFill>
                  <a:srgbClr val="FF5757"/>
                </a:solidFill>
                <a:latin typeface="Calibri" panose="020F0502020204030204" pitchFamily="34" charset="0"/>
                <a:ea typeface="+mn-ea"/>
              </a:rPr>
              <a:t> 버전</a:t>
            </a:r>
            <a:r>
              <a:rPr lang="en-US" altLang="ko-KR" sz="1100" b="1" dirty="0">
                <a:solidFill>
                  <a:srgbClr val="FF5757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1100" b="1" dirty="0">
                <a:solidFill>
                  <a:srgbClr val="FF5757"/>
                </a:solidFill>
                <a:latin typeface="Calibri" panose="020F0502020204030204" pitchFamily="34" charset="0"/>
                <a:ea typeface="+mn-ea"/>
              </a:rPr>
              <a:t>처음화면</a:t>
            </a:r>
            <a:r>
              <a:rPr lang="en-US" altLang="ko-KR" sz="1100" b="1" dirty="0">
                <a:solidFill>
                  <a:srgbClr val="FF5757"/>
                </a:solidFill>
                <a:latin typeface="Calibri" panose="020F0502020204030204" pitchFamily="34" charset="0"/>
                <a:ea typeface="+mn-ea"/>
              </a:rPr>
              <a:t>]</a:t>
            </a:r>
          </a:p>
          <a:p>
            <a:pPr>
              <a:defRPr/>
            </a:pPr>
            <a:endParaRPr lang="en-US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100" b="1" dirty="0" err="1">
                <a:latin typeface="Calibri" panose="020F0502020204030204" pitchFamily="34" charset="0"/>
                <a:ea typeface="+mn-ea"/>
              </a:rPr>
              <a:t>EBSCOhost</a:t>
            </a:r>
            <a:r>
              <a:rPr lang="en-US" sz="1100" b="1" dirty="0"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1100" b="1" dirty="0">
                <a:latin typeface="Calibri" panose="020F0502020204030204" pitchFamily="34" charset="0"/>
                <a:ea typeface="+mn-ea"/>
              </a:rPr>
              <a:t>로그인하기</a:t>
            </a:r>
            <a:endParaRPr lang="en-US" altLang="ko-KR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100" b="1" dirty="0"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100" b="1" dirty="0">
                <a:latin typeface="Calibri" panose="020F0502020204030204" pitchFamily="34" charset="0"/>
                <a:ea typeface="+mn-ea"/>
              </a:rPr>
              <a:t>키워드 검색</a:t>
            </a:r>
            <a:endParaRPr lang="en-US" altLang="ko-KR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100" b="1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7775" y="5453063"/>
            <a:ext cx="1930400" cy="93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srgbClr val="FF5757"/>
                </a:solidFill>
                <a:latin typeface="Calibri" panose="020F0502020204030204" pitchFamily="34" charset="0"/>
                <a:ea typeface="+mn-ea"/>
              </a:rPr>
              <a:t>[</a:t>
            </a:r>
            <a:r>
              <a:rPr lang="ko-KR" altLang="en-US" sz="1100" b="1" dirty="0">
                <a:solidFill>
                  <a:srgbClr val="FF5757"/>
                </a:solidFill>
                <a:latin typeface="Calibri" panose="020F0502020204030204" pitchFamily="34" charset="0"/>
                <a:ea typeface="+mn-ea"/>
              </a:rPr>
              <a:t>검색 결과 보기</a:t>
            </a:r>
            <a:r>
              <a:rPr lang="en-US" altLang="ko-KR" sz="1100" b="1" dirty="0">
                <a:solidFill>
                  <a:srgbClr val="FF5757"/>
                </a:solidFill>
                <a:latin typeface="Calibri" panose="020F0502020204030204" pitchFamily="34" charset="0"/>
                <a:ea typeface="+mn-ea"/>
              </a:rPr>
              <a:t>]</a:t>
            </a:r>
            <a:endParaRPr lang="en-US" sz="1100" b="1" dirty="0">
              <a:solidFill>
                <a:srgbClr val="FF5757"/>
              </a:solidFill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US" altLang="ko-KR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o-KR" altLang="en-US" sz="1100" b="1" dirty="0">
                <a:latin typeface="Calibri" panose="020F0502020204030204" pitchFamily="34" charset="0"/>
                <a:ea typeface="+mn-ea"/>
              </a:rPr>
              <a:t>관심 </a:t>
            </a:r>
            <a:r>
              <a:rPr lang="en-US" altLang="ko-KR" sz="1100" b="1" dirty="0"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100" b="1" dirty="0" err="1">
                <a:latin typeface="Calibri" panose="020F0502020204030204" pitchFamily="34" charset="0"/>
                <a:ea typeface="+mn-ea"/>
              </a:rPr>
              <a:t>브라우징</a:t>
            </a:r>
            <a:endParaRPr lang="en-US" altLang="ko-KR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ko-KR" sz="1100" b="1" dirty="0"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100" b="1" dirty="0">
                <a:latin typeface="Calibri" panose="020F0502020204030204" pitchFamily="34" charset="0"/>
                <a:ea typeface="+mn-ea"/>
              </a:rPr>
              <a:t>서명 클릭</a:t>
            </a:r>
            <a:endParaRPr lang="en-US" altLang="ko-KR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100" b="1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91063" y="5445125"/>
            <a:ext cx="1930400" cy="93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srgbClr val="FF5757"/>
                </a:solidFill>
                <a:latin typeface="Calibri" panose="020F0502020204030204" pitchFamily="34" charset="0"/>
                <a:ea typeface="+mn-ea"/>
              </a:rPr>
              <a:t>[eBook </a:t>
            </a:r>
            <a:r>
              <a:rPr lang="ko-KR" altLang="en-US" sz="1100" b="1" dirty="0">
                <a:solidFill>
                  <a:srgbClr val="FF5757"/>
                </a:solidFill>
                <a:latin typeface="Calibri" panose="020F0502020204030204" pitchFamily="34" charset="0"/>
                <a:ea typeface="+mn-ea"/>
              </a:rPr>
              <a:t>상세정보 보기</a:t>
            </a:r>
            <a:r>
              <a:rPr lang="en-US" altLang="ko-KR" sz="1100" b="1" dirty="0">
                <a:solidFill>
                  <a:srgbClr val="FF5757"/>
                </a:solidFill>
                <a:latin typeface="Calibri" panose="020F0502020204030204" pitchFamily="34" charset="0"/>
                <a:ea typeface="+mn-ea"/>
              </a:rPr>
              <a:t>]</a:t>
            </a:r>
            <a:endParaRPr lang="en-US" sz="1100" b="1" dirty="0">
              <a:solidFill>
                <a:srgbClr val="FF5757"/>
              </a:solidFill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US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100" b="1" dirty="0"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100" b="1" dirty="0">
                <a:latin typeface="Calibri" panose="020F0502020204030204" pitchFamily="34" charset="0"/>
                <a:ea typeface="+mn-ea"/>
              </a:rPr>
              <a:t>대출가능 여부</a:t>
            </a:r>
            <a:endParaRPr lang="en-US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100" b="1" dirty="0"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100" b="1" dirty="0">
                <a:latin typeface="Calibri" panose="020F0502020204030204" pitchFamily="34" charset="0"/>
                <a:ea typeface="+mn-ea"/>
              </a:rPr>
              <a:t>서지정보 확인</a:t>
            </a:r>
            <a:endParaRPr lang="en-US" altLang="ko-KR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100" b="1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69113" y="5453063"/>
            <a:ext cx="19875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srgbClr val="FF5757"/>
                </a:solidFill>
                <a:latin typeface="Calibri" panose="020F0502020204030204" pitchFamily="34" charset="0"/>
                <a:ea typeface="+mn-ea"/>
              </a:rPr>
              <a:t>[</a:t>
            </a:r>
            <a:r>
              <a:rPr lang="ko-KR" altLang="en-US" sz="1100" b="1" dirty="0">
                <a:solidFill>
                  <a:srgbClr val="FF5757"/>
                </a:solidFill>
                <a:latin typeface="Calibri" panose="020F0502020204030204" pitchFamily="34" charset="0"/>
                <a:ea typeface="+mn-ea"/>
              </a:rPr>
              <a:t>기간 설정 및 다운로드</a:t>
            </a:r>
            <a:r>
              <a:rPr lang="en-US" altLang="ko-KR" sz="1100" b="1" dirty="0">
                <a:solidFill>
                  <a:srgbClr val="FF5757"/>
                </a:solidFill>
                <a:latin typeface="Calibri" panose="020F0502020204030204" pitchFamily="34" charset="0"/>
                <a:ea typeface="+mn-ea"/>
              </a:rPr>
              <a:t>(</a:t>
            </a:r>
            <a:r>
              <a:rPr lang="ko-KR" altLang="en-US" sz="1100" b="1" dirty="0">
                <a:solidFill>
                  <a:srgbClr val="FF5757"/>
                </a:solidFill>
                <a:latin typeface="Calibri" panose="020F0502020204030204" pitchFamily="34" charset="0"/>
                <a:ea typeface="+mn-ea"/>
              </a:rPr>
              <a:t>대출</a:t>
            </a:r>
            <a:r>
              <a:rPr lang="en-US" altLang="ko-KR" sz="1100" b="1" dirty="0">
                <a:solidFill>
                  <a:srgbClr val="FF5757"/>
                </a:solidFill>
                <a:latin typeface="Calibri" panose="020F0502020204030204" pitchFamily="34" charset="0"/>
                <a:ea typeface="+mn-ea"/>
              </a:rPr>
              <a:t>)]</a:t>
            </a:r>
            <a:endParaRPr lang="en-US" sz="1100" b="1" dirty="0">
              <a:solidFill>
                <a:srgbClr val="FF5757"/>
              </a:solidFill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US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o-KR" altLang="en-US" sz="1100" b="1" dirty="0">
                <a:latin typeface="Calibri" panose="020F0502020204030204" pitchFamily="34" charset="0"/>
                <a:ea typeface="+mn-ea"/>
              </a:rPr>
              <a:t>대출기간 설정</a:t>
            </a:r>
            <a:endParaRPr lang="en-US" altLang="ko-KR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o-KR" altLang="en-US" sz="1100" b="1" dirty="0">
                <a:latin typeface="Calibri" panose="020F0502020204030204" pitchFamily="34" charset="0"/>
                <a:ea typeface="+mn-ea"/>
              </a:rPr>
              <a:t>해당 </a:t>
            </a:r>
            <a:r>
              <a:rPr lang="en-US" altLang="ko-KR" sz="1100" b="1" dirty="0"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100" b="1" dirty="0">
                <a:latin typeface="Calibri" panose="020F0502020204030204" pitchFamily="34" charset="0"/>
                <a:ea typeface="+mn-ea"/>
              </a:rPr>
              <a:t>대출</a:t>
            </a:r>
            <a:endParaRPr lang="en-US" sz="1100" b="1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2660650" y="2852738"/>
            <a:ext cx="1677988" cy="863600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4816475" y="3016250"/>
            <a:ext cx="1679575" cy="287338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6988175" y="2527300"/>
            <a:ext cx="1677988" cy="944563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</a:endParaRPr>
          </a:p>
        </p:txBody>
      </p:sp>
      <p:cxnSp>
        <p:nvCxnSpPr>
          <p:cNvPr id="38" name="직선 화살표 연결선 37"/>
          <p:cNvCxnSpPr/>
          <p:nvPr/>
        </p:nvCxnSpPr>
        <p:spPr>
          <a:xfrm>
            <a:off x="2247900" y="5516563"/>
            <a:ext cx="288925" cy="0"/>
          </a:xfrm>
          <a:prstGeom prst="straightConnector1">
            <a:avLst/>
          </a:prstGeom>
          <a:ln>
            <a:headEnd type="none" w="med" len="med"/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4418013" y="5516563"/>
            <a:ext cx="288925" cy="0"/>
          </a:xfrm>
          <a:prstGeom prst="straightConnector1">
            <a:avLst/>
          </a:prstGeom>
          <a:ln>
            <a:headEnd type="none" w="med" len="med"/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/>
          <p:nvPr/>
        </p:nvCxnSpPr>
        <p:spPr>
          <a:xfrm>
            <a:off x="6597650" y="5516563"/>
            <a:ext cx="288925" cy="0"/>
          </a:xfrm>
          <a:prstGeom prst="straightConnector1">
            <a:avLst/>
          </a:prstGeom>
          <a:ln>
            <a:headEnd type="none" w="med" len="med"/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46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973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00" smtClean="0">
                <a:latin typeface="Calibri" panose="020F0502020204030204" pitchFamily="34" charset="0"/>
              </a:rPr>
              <a:t>RISS-</a:t>
            </a:r>
            <a:r>
              <a:rPr lang="ko-KR" altLang="en-US" sz="1000" smtClean="0">
                <a:latin typeface="Calibri" panose="020F0502020204030204" pitchFamily="34" charset="0"/>
              </a:rPr>
              <a:t>해외전자정보서비스이용교육</a:t>
            </a:r>
            <a:endParaRPr lang="ko-KR" altLang="en-US" sz="1000" dirty="0">
              <a:latin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3FBECDCF-2271-4770-8F81-035C7CEBAB12}" type="slidenum">
              <a:rPr kumimoji="0" lang="ko-KR" altLang="en-US">
                <a:solidFill>
                  <a:srgbClr val="898989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pPr eaLnBrk="1" hangingPunct="1"/>
              <a:t>26</a:t>
            </a:fld>
            <a:endParaRPr kumimoji="0" lang="ko-KR" altLang="en-US">
              <a:solidFill>
                <a:srgbClr val="898989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775" y="330200"/>
            <a:ext cx="47625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Real Demo – 3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ko-KR" altLang="en-US" sz="20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스마트폰</a:t>
            </a:r>
            <a:r>
              <a:rPr lang="ko-KR" altLang="en-US" sz="2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이용 시</a:t>
            </a:r>
            <a:r>
              <a:rPr lang="en-US" altLang="ko-KR" sz="2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sz="20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0725" name="Picture 8" descr="http://images.apple.com/iphone-5c/design/images/io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2"/>
          <a:stretch>
            <a:fillRect/>
          </a:stretch>
        </p:blipFill>
        <p:spPr bwMode="auto">
          <a:xfrm>
            <a:off x="190500" y="1084263"/>
            <a:ext cx="2389188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11325"/>
            <a:ext cx="1703387" cy="30241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8" descr="http://images.apple.com/iphone-5c/design/images/io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2"/>
          <a:stretch>
            <a:fillRect/>
          </a:stretch>
        </p:blipFill>
        <p:spPr bwMode="auto">
          <a:xfrm>
            <a:off x="2360613" y="1096963"/>
            <a:ext cx="2389187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711325"/>
            <a:ext cx="1703388" cy="30241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9" name="Picture 8" descr="http://images.apple.com/iphone-5c/design/images/io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2"/>
          <a:stretch>
            <a:fillRect/>
          </a:stretch>
        </p:blipFill>
        <p:spPr bwMode="auto">
          <a:xfrm>
            <a:off x="4530725" y="1096963"/>
            <a:ext cx="23876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1711325"/>
            <a:ext cx="1704975" cy="30241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1" name="Picture 8" descr="http://images.apple.com/iphone-5c/design/images/io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2"/>
          <a:stretch>
            <a:fillRect/>
          </a:stretch>
        </p:blipFill>
        <p:spPr bwMode="auto">
          <a:xfrm>
            <a:off x="6699250" y="1096963"/>
            <a:ext cx="2389188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1711325"/>
            <a:ext cx="1703387" cy="30241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6" b="96919"/>
          <a:stretch>
            <a:fillRect/>
          </a:stretch>
        </p:blipFill>
        <p:spPr bwMode="auto">
          <a:xfrm>
            <a:off x="1095375" y="1711325"/>
            <a:ext cx="1076325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19"/>
          <a:stretch>
            <a:fillRect/>
          </a:stretch>
        </p:blipFill>
        <p:spPr bwMode="auto">
          <a:xfrm>
            <a:off x="2632075" y="1711325"/>
            <a:ext cx="1703388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19"/>
          <a:stretch>
            <a:fillRect/>
          </a:stretch>
        </p:blipFill>
        <p:spPr bwMode="auto">
          <a:xfrm>
            <a:off x="4791075" y="1711325"/>
            <a:ext cx="1703388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19"/>
          <a:stretch>
            <a:fillRect/>
          </a:stretch>
        </p:blipFill>
        <p:spPr bwMode="auto">
          <a:xfrm>
            <a:off x="6970713" y="1711325"/>
            <a:ext cx="170338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44488" y="5445125"/>
            <a:ext cx="1930400" cy="93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srgbClr val="2962A7"/>
                </a:solidFill>
                <a:latin typeface="Calibri" panose="020F0502020204030204" pitchFamily="34" charset="0"/>
                <a:ea typeface="+mn-ea"/>
              </a:rPr>
              <a:t>[</a:t>
            </a:r>
            <a:r>
              <a:rPr lang="ko-KR" altLang="en-US" sz="1100" b="1" dirty="0">
                <a:solidFill>
                  <a:srgbClr val="2962A7"/>
                </a:solidFill>
                <a:latin typeface="Calibri" panose="020F0502020204030204" pitchFamily="34" charset="0"/>
                <a:ea typeface="+mn-ea"/>
              </a:rPr>
              <a:t>다운로드</a:t>
            </a:r>
            <a:r>
              <a:rPr lang="en-US" altLang="ko-KR" sz="1100" b="1" dirty="0">
                <a:solidFill>
                  <a:srgbClr val="2962A7"/>
                </a:solidFill>
                <a:latin typeface="Calibri" panose="020F0502020204030204" pitchFamily="34" charset="0"/>
                <a:ea typeface="+mn-ea"/>
              </a:rPr>
              <a:t>(</a:t>
            </a:r>
            <a:r>
              <a:rPr lang="ko-KR" altLang="en-US" sz="1100" b="1" dirty="0">
                <a:solidFill>
                  <a:srgbClr val="2962A7"/>
                </a:solidFill>
                <a:latin typeface="Calibri" panose="020F0502020204030204" pitchFamily="34" charset="0"/>
                <a:ea typeface="+mn-ea"/>
              </a:rPr>
              <a:t>대출</a:t>
            </a:r>
            <a:r>
              <a:rPr lang="en-US" altLang="ko-KR" sz="1100" b="1" dirty="0">
                <a:solidFill>
                  <a:srgbClr val="2962A7"/>
                </a:solidFill>
                <a:latin typeface="Calibri" panose="020F0502020204030204" pitchFamily="34" charset="0"/>
                <a:ea typeface="+mn-ea"/>
              </a:rPr>
              <a:t>) </a:t>
            </a:r>
            <a:r>
              <a:rPr lang="ko-KR" altLang="en-US" sz="1100" b="1" dirty="0">
                <a:solidFill>
                  <a:srgbClr val="2962A7"/>
                </a:solidFill>
                <a:latin typeface="Calibri" panose="020F0502020204030204" pitchFamily="34" charset="0"/>
                <a:ea typeface="+mn-ea"/>
              </a:rPr>
              <a:t>확인</a:t>
            </a:r>
            <a:r>
              <a:rPr lang="en-US" altLang="ko-KR" sz="1100" b="1" dirty="0">
                <a:solidFill>
                  <a:srgbClr val="2962A7"/>
                </a:solidFill>
                <a:latin typeface="Calibri" panose="020F0502020204030204" pitchFamily="34" charset="0"/>
                <a:ea typeface="+mn-ea"/>
              </a:rPr>
              <a:t>]</a:t>
            </a:r>
          </a:p>
          <a:p>
            <a:pPr>
              <a:defRPr/>
            </a:pPr>
            <a:endParaRPr lang="en-US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o-KR" altLang="en-US" sz="1100" b="1" dirty="0">
                <a:latin typeface="Calibri" panose="020F0502020204030204" pitchFamily="34" charset="0"/>
                <a:ea typeface="+mn-ea"/>
              </a:rPr>
              <a:t>해당 </a:t>
            </a:r>
            <a:r>
              <a:rPr lang="en-US" altLang="ko-KR" sz="1100" b="1" dirty="0"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100" b="1" dirty="0">
                <a:latin typeface="Calibri" panose="020F0502020204030204" pitchFamily="34" charset="0"/>
                <a:ea typeface="+mn-ea"/>
              </a:rPr>
              <a:t>로딩</a:t>
            </a:r>
            <a:endParaRPr lang="en-US" altLang="ko-KR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ko-KR" sz="1100" b="1" dirty="0"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100" b="1" dirty="0">
                <a:latin typeface="Calibri" panose="020F0502020204030204" pitchFamily="34" charset="0"/>
                <a:ea typeface="+mn-ea"/>
              </a:rPr>
              <a:t>장치 저장 연동</a:t>
            </a:r>
            <a:endParaRPr lang="en-US" altLang="ko-KR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100" b="1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7775" y="5445125"/>
            <a:ext cx="1930400" cy="93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srgbClr val="2962A7"/>
                </a:solidFill>
                <a:latin typeface="Calibri" panose="020F0502020204030204" pitchFamily="34" charset="0"/>
                <a:ea typeface="+mn-ea"/>
              </a:rPr>
              <a:t>[</a:t>
            </a:r>
            <a:r>
              <a:rPr lang="en-US" altLang="ko-KR" sz="1100" b="1" dirty="0">
                <a:solidFill>
                  <a:srgbClr val="2962A7"/>
                </a:solidFill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100" b="1" dirty="0">
                <a:solidFill>
                  <a:srgbClr val="2962A7"/>
                </a:solidFill>
                <a:latin typeface="Calibri" panose="020F0502020204030204" pitchFamily="34" charset="0"/>
                <a:ea typeface="+mn-ea"/>
              </a:rPr>
              <a:t>임시파일</a:t>
            </a:r>
            <a:r>
              <a:rPr lang="en-US" altLang="ko-KR" sz="1100" b="1" dirty="0">
                <a:solidFill>
                  <a:srgbClr val="2962A7"/>
                </a:solidFill>
                <a:latin typeface="Calibri" panose="020F0502020204030204" pitchFamily="34" charset="0"/>
                <a:ea typeface="+mn-ea"/>
              </a:rPr>
              <a:t>]</a:t>
            </a:r>
          </a:p>
          <a:p>
            <a:pPr>
              <a:defRPr/>
            </a:pPr>
            <a:endParaRPr lang="en-US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o-KR" altLang="en-US" sz="1100" b="1" dirty="0">
                <a:latin typeface="Calibri" panose="020F0502020204030204" pitchFamily="34" charset="0"/>
                <a:ea typeface="+mn-ea"/>
              </a:rPr>
              <a:t>임시파일 연동</a:t>
            </a:r>
            <a:endParaRPr lang="en-US" altLang="ko-KR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ko-KR" sz="1100" b="1" dirty="0" err="1">
                <a:latin typeface="Calibri" panose="020F0502020204030204" pitchFamily="34" charset="0"/>
                <a:ea typeface="+mn-ea"/>
              </a:rPr>
              <a:t>Bluefire</a:t>
            </a:r>
            <a:r>
              <a:rPr lang="en-US" altLang="ko-KR" sz="1100" b="1" dirty="0">
                <a:latin typeface="Calibri" panose="020F0502020204030204" pitchFamily="34" charset="0"/>
                <a:ea typeface="+mn-ea"/>
              </a:rPr>
              <a:t> App </a:t>
            </a:r>
            <a:r>
              <a:rPr lang="ko-KR" altLang="en-US" sz="1100" b="1" dirty="0">
                <a:latin typeface="Calibri" panose="020F0502020204030204" pitchFamily="34" charset="0"/>
                <a:ea typeface="+mn-ea"/>
              </a:rPr>
              <a:t>연동</a:t>
            </a:r>
            <a:endParaRPr lang="en-US" altLang="ko-KR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100" b="1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76775" y="5445125"/>
            <a:ext cx="1930400" cy="93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srgbClr val="2962A7"/>
                </a:solidFill>
                <a:latin typeface="Calibri" panose="020F0502020204030204" pitchFamily="34" charset="0"/>
                <a:ea typeface="+mn-ea"/>
              </a:rPr>
              <a:t>[</a:t>
            </a:r>
            <a:r>
              <a:rPr lang="en-US" altLang="ko-KR" sz="1100" b="1" dirty="0" err="1">
                <a:solidFill>
                  <a:srgbClr val="2962A7"/>
                </a:solidFill>
                <a:latin typeface="Calibri" panose="020F0502020204030204" pitchFamily="34" charset="0"/>
                <a:ea typeface="+mn-ea"/>
              </a:rPr>
              <a:t>Bluefire</a:t>
            </a:r>
            <a:r>
              <a:rPr lang="en-US" altLang="ko-KR" sz="1100" b="1" dirty="0">
                <a:solidFill>
                  <a:srgbClr val="2962A7"/>
                </a:solidFill>
                <a:latin typeface="Calibri" panose="020F0502020204030204" pitchFamily="34" charset="0"/>
                <a:ea typeface="+mn-ea"/>
              </a:rPr>
              <a:t> App </a:t>
            </a:r>
            <a:r>
              <a:rPr lang="ko-KR" altLang="en-US" sz="1100" b="1" dirty="0">
                <a:solidFill>
                  <a:srgbClr val="2962A7"/>
                </a:solidFill>
                <a:latin typeface="Calibri" panose="020F0502020204030204" pitchFamily="34" charset="0"/>
                <a:ea typeface="+mn-ea"/>
              </a:rPr>
              <a:t>확인</a:t>
            </a:r>
            <a:r>
              <a:rPr lang="en-US" altLang="ko-KR" sz="1100" b="1" dirty="0">
                <a:solidFill>
                  <a:srgbClr val="2962A7"/>
                </a:solidFill>
                <a:latin typeface="Calibri" panose="020F0502020204030204" pitchFamily="34" charset="0"/>
                <a:ea typeface="+mn-ea"/>
              </a:rPr>
              <a:t>]</a:t>
            </a:r>
          </a:p>
          <a:p>
            <a:pPr>
              <a:defRPr/>
            </a:pPr>
            <a:endParaRPr lang="en-US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o-KR" altLang="en-US" sz="1100" b="1" dirty="0">
                <a:latin typeface="Calibri" panose="020F0502020204030204" pitchFamily="34" charset="0"/>
                <a:ea typeface="+mn-ea"/>
              </a:rPr>
              <a:t>해당 </a:t>
            </a:r>
            <a:r>
              <a:rPr lang="en-US" altLang="ko-KR" sz="1100" b="1" dirty="0"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100" b="1" dirty="0">
                <a:latin typeface="Calibri" panose="020F0502020204030204" pitchFamily="34" charset="0"/>
                <a:ea typeface="+mn-ea"/>
              </a:rPr>
              <a:t>대출 완료</a:t>
            </a:r>
            <a:endParaRPr lang="en-US" altLang="ko-KR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o-KR" altLang="en-US" sz="1100" b="1" dirty="0">
                <a:latin typeface="Calibri" panose="020F0502020204030204" pitchFamily="34" charset="0"/>
                <a:ea typeface="+mn-ea"/>
              </a:rPr>
              <a:t>대출 </a:t>
            </a:r>
            <a:r>
              <a:rPr lang="en-US" altLang="ko-KR" sz="1100" b="1" dirty="0"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100" b="1" dirty="0">
                <a:latin typeface="Calibri" panose="020F0502020204030204" pitchFamily="34" charset="0"/>
                <a:ea typeface="+mn-ea"/>
              </a:rPr>
              <a:t>관리</a:t>
            </a:r>
            <a:endParaRPr lang="en-US" altLang="ko-KR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100" b="1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0" y="5445125"/>
            <a:ext cx="1930400" cy="93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srgbClr val="2962A7"/>
                </a:solidFill>
                <a:latin typeface="Calibri" panose="020F0502020204030204" pitchFamily="34" charset="0"/>
                <a:ea typeface="+mn-ea"/>
              </a:rPr>
              <a:t>[</a:t>
            </a:r>
            <a:r>
              <a:rPr lang="ko-KR" altLang="en-US" sz="1100" b="1" dirty="0">
                <a:solidFill>
                  <a:srgbClr val="2962A7"/>
                </a:solidFill>
                <a:latin typeface="Calibri" panose="020F0502020204030204" pitchFamily="34" charset="0"/>
                <a:ea typeface="+mn-ea"/>
              </a:rPr>
              <a:t>대출 </a:t>
            </a:r>
            <a:r>
              <a:rPr lang="en-US" altLang="ko-KR" sz="1100" b="1" dirty="0">
                <a:solidFill>
                  <a:srgbClr val="2962A7"/>
                </a:solidFill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100" b="1" dirty="0">
                <a:solidFill>
                  <a:srgbClr val="2962A7"/>
                </a:solidFill>
                <a:latin typeface="Calibri" panose="020F0502020204030204" pitchFamily="34" charset="0"/>
                <a:ea typeface="+mn-ea"/>
              </a:rPr>
              <a:t>이용</a:t>
            </a:r>
            <a:r>
              <a:rPr lang="en-US" altLang="ko-KR" sz="1100" b="1" dirty="0">
                <a:solidFill>
                  <a:srgbClr val="2962A7"/>
                </a:solidFill>
                <a:latin typeface="Calibri" panose="020F0502020204030204" pitchFamily="34" charset="0"/>
                <a:ea typeface="+mn-ea"/>
              </a:rPr>
              <a:t>]</a:t>
            </a:r>
          </a:p>
          <a:p>
            <a:pPr>
              <a:defRPr/>
            </a:pPr>
            <a:endParaRPr lang="en-US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o-KR" altLang="en-US" sz="1100" b="1" dirty="0">
                <a:latin typeface="Calibri" panose="020F0502020204030204" pitchFamily="34" charset="0"/>
                <a:ea typeface="+mn-ea"/>
              </a:rPr>
              <a:t>해당 </a:t>
            </a:r>
            <a:r>
              <a:rPr lang="en-US" altLang="ko-KR" sz="1100" b="1" dirty="0"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100" b="1" dirty="0">
                <a:latin typeface="Calibri" panose="020F0502020204030204" pitchFamily="34" charset="0"/>
                <a:ea typeface="+mn-ea"/>
              </a:rPr>
              <a:t>이용가능</a:t>
            </a:r>
            <a:endParaRPr lang="en-US" altLang="ko-KR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US" altLang="ko-KR" sz="1100" b="1" dirty="0">
              <a:latin typeface="Calibri" panose="020F0502020204030204" pitchFamily="34" charset="0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100" b="1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3544888" y="2055813"/>
            <a:ext cx="781050" cy="252412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4819650" y="2038350"/>
            <a:ext cx="1655763" cy="431800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</a:endParaRPr>
          </a:p>
        </p:txBody>
      </p:sp>
      <p:cxnSp>
        <p:nvCxnSpPr>
          <p:cNvPr id="39" name="직선 화살표 연결선 38"/>
          <p:cNvCxnSpPr/>
          <p:nvPr/>
        </p:nvCxnSpPr>
        <p:spPr>
          <a:xfrm>
            <a:off x="2247900" y="5516563"/>
            <a:ext cx="288925" cy="0"/>
          </a:xfrm>
          <a:prstGeom prst="straightConnector1">
            <a:avLst/>
          </a:prstGeom>
          <a:ln>
            <a:headEnd type="none" w="med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/>
          <p:nvPr/>
        </p:nvCxnSpPr>
        <p:spPr>
          <a:xfrm>
            <a:off x="4418013" y="5516563"/>
            <a:ext cx="288925" cy="0"/>
          </a:xfrm>
          <a:prstGeom prst="straightConnector1">
            <a:avLst/>
          </a:prstGeom>
          <a:ln>
            <a:headEnd type="none" w="med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>
            <a:off x="6597650" y="5516563"/>
            <a:ext cx="288925" cy="0"/>
          </a:xfrm>
          <a:prstGeom prst="straightConnector1">
            <a:avLst/>
          </a:prstGeom>
          <a:ln>
            <a:headEnd type="none" w="med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모서리가 둥근 직사각형 41"/>
          <p:cNvSpPr/>
          <p:nvPr/>
        </p:nvSpPr>
        <p:spPr>
          <a:xfrm>
            <a:off x="493713" y="2587625"/>
            <a:ext cx="1655762" cy="277813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48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3075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561975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7DF55CBC-09EB-4A0D-A044-577DE8FB5667}" type="slidenum">
              <a:rPr kumimoji="0" lang="ko-KR" altLang="en-US">
                <a:solidFill>
                  <a:srgbClr val="898989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pPr eaLnBrk="1" hangingPunct="1"/>
              <a:t>27</a:t>
            </a:fld>
            <a:endParaRPr kumimoji="0" lang="ko-KR" altLang="en-US">
              <a:solidFill>
                <a:srgbClr val="898989"/>
              </a:solidFill>
              <a:latin typeface="Tahoma" panose="020B060403050404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1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50" dirty="0" smtClean="0">
                <a:latin typeface="+mj-ea"/>
                <a:ea typeface="+mj-ea"/>
              </a:rPr>
              <a:t>RISS-</a:t>
            </a:r>
            <a:r>
              <a:rPr lang="ko-KR" altLang="en-US" sz="1050" dirty="0" smtClean="0">
                <a:latin typeface="+mj-ea"/>
                <a:ea typeface="+mj-ea"/>
              </a:rPr>
              <a:t>해외전자정보서비스이용교육</a:t>
            </a:r>
            <a:endParaRPr lang="ko-KR" altLang="en-US" sz="1050" dirty="0">
              <a:latin typeface="+mj-ea"/>
              <a:ea typeface="+mj-ea"/>
            </a:endParaRPr>
          </a:p>
        </p:txBody>
      </p:sp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2843213" y="2349500"/>
            <a:ext cx="3313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en-US" sz="5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itchFamily="50" charset="-127"/>
              </a:rPr>
              <a:t>Q &amp; A</a:t>
            </a:r>
          </a:p>
        </p:txBody>
      </p:sp>
      <p:pic>
        <p:nvPicPr>
          <p:cNvPr id="3174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24400"/>
            <a:ext cx="22796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18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561975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34DC2DCE-F903-454F-9FF3-0A089F59DA78}" type="slidenum">
              <a:rPr kumimoji="0" lang="ko-KR" altLang="en-US">
                <a:solidFill>
                  <a:srgbClr val="898989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pPr eaLnBrk="1" hangingPunct="1"/>
              <a:t>28</a:t>
            </a:fld>
            <a:endParaRPr kumimoji="0" lang="ko-KR" altLang="en-US">
              <a:solidFill>
                <a:srgbClr val="898989"/>
              </a:solidFill>
              <a:latin typeface="Tahoma" panose="020B060403050404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1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50" dirty="0" smtClean="0">
                <a:latin typeface="+mj-ea"/>
                <a:ea typeface="+mj-ea"/>
              </a:rPr>
              <a:t>RISS-</a:t>
            </a:r>
            <a:r>
              <a:rPr lang="ko-KR" altLang="en-US" sz="1050" dirty="0" smtClean="0">
                <a:latin typeface="+mj-ea"/>
                <a:ea typeface="+mj-ea"/>
              </a:rPr>
              <a:t>해외전자정보서비스이용교육</a:t>
            </a:r>
            <a:endParaRPr lang="ko-KR" altLang="en-US" sz="1050" dirty="0">
              <a:latin typeface="+mj-ea"/>
              <a:ea typeface="+mj-ea"/>
            </a:endParaRPr>
          </a:p>
        </p:txBody>
      </p:sp>
      <p:pic>
        <p:nvPicPr>
          <p:cNvPr id="32772" name="Picture 8" descr="a505a2a1-ffa9-4d35-99c7-09cf2b5a91fd@eb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>
            <a:fillRect/>
          </a:stretch>
        </p:blipFill>
        <p:spPr bwMode="auto">
          <a:xfrm>
            <a:off x="5192713" y="1412875"/>
            <a:ext cx="3579812" cy="3816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17750" y="333375"/>
            <a:ext cx="6575425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Q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. eBook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을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미리 반납을 하고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싶습니다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. </a:t>
            </a:r>
          </a:p>
          <a:p>
            <a:pPr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                                                               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어떻게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해야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하나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요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?</a:t>
            </a:r>
            <a:endParaRPr lang="en-US" sz="11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327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412875"/>
            <a:ext cx="4610100" cy="3816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5" name="Picture 4" descr="https://encrypted-tbn2.gstatic.com/images?q=tbn:ANd9GcQ1rz9Joj8mGreV5-ZeHKio7qEPupif0V9Srf_xdE1flT-QoDB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647700" cy="6477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46188"/>
            <a:ext cx="554038" cy="527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모서리가 둥근 직사각형 17"/>
          <p:cNvSpPr/>
          <p:nvPr/>
        </p:nvSpPr>
        <p:spPr>
          <a:xfrm>
            <a:off x="3214688" y="4170363"/>
            <a:ext cx="1223962" cy="287337"/>
          </a:xfrm>
          <a:prstGeom prst="roundRect">
            <a:avLst>
              <a:gd name="adj" fmla="val 6000"/>
            </a:avLst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750" y="5519738"/>
            <a:ext cx="78549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A.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ADE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그리고</a:t>
            </a:r>
            <a:r>
              <a:rPr lang="ko-KR" alt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en-US" altLang="ko-KR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</a:rPr>
              <a:t>Bluefire</a:t>
            </a:r>
            <a:r>
              <a:rPr lang="en-US" altLang="ko-KR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en-US" altLang="ko-K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App </a:t>
            </a:r>
            <a:r>
              <a:rPr lang="ko-KR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등에서 반환 버튼을 클릭하면</a:t>
            </a:r>
            <a:r>
              <a:rPr lang="en-US" altLang="ko-K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반환되며</a:t>
            </a:r>
            <a:r>
              <a:rPr lang="en-US" altLang="ko-K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,</a:t>
            </a:r>
          </a:p>
          <a:p>
            <a:pPr algn="ctr">
              <a:defRPr/>
            </a:pP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EBSCOhost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폴더와 자동 동기화 됩니다</a:t>
            </a:r>
            <a:r>
              <a:rPr lang="en-US" altLang="ko-K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.</a:t>
            </a: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32779" name="Picture 8" descr="a505a2a1-ffa9-4d35-99c7-09cf2b5a91fd@eb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5" t="6461" r="18550" b="88345"/>
          <a:stretch>
            <a:fillRect/>
          </a:stretch>
        </p:blipFill>
        <p:spPr bwMode="auto">
          <a:xfrm>
            <a:off x="7745413" y="1679575"/>
            <a:ext cx="419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모서리가 둥근 직사각형 21"/>
          <p:cNvSpPr/>
          <p:nvPr/>
        </p:nvSpPr>
        <p:spPr>
          <a:xfrm>
            <a:off x="7729538" y="1628775"/>
            <a:ext cx="423862" cy="358775"/>
          </a:xfrm>
          <a:prstGeom prst="roundRect">
            <a:avLst>
              <a:gd name="adj" fmla="val 6000"/>
            </a:avLst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2781" name="Picture 8" descr="a505a2a1-ffa9-4d35-99c7-09cf2b5a91fd@eb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8" t="61916" r="3067" b="34558"/>
          <a:stretch>
            <a:fillRect/>
          </a:stretch>
        </p:blipFill>
        <p:spPr bwMode="auto">
          <a:xfrm>
            <a:off x="7607300" y="4171950"/>
            <a:ext cx="11017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모서리가 둥근 직사각형 9"/>
          <p:cNvSpPr/>
          <p:nvPr/>
        </p:nvSpPr>
        <p:spPr>
          <a:xfrm>
            <a:off x="7596188" y="4168775"/>
            <a:ext cx="1104900" cy="306388"/>
          </a:xfrm>
          <a:prstGeom prst="roundRect">
            <a:avLst>
              <a:gd name="adj" fmla="val 6000"/>
            </a:avLst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28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3278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561975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6B514257-B9F7-4F72-B0AE-C75B54A95853}" type="slidenum">
              <a:rPr kumimoji="0" lang="ko-KR" altLang="en-US">
                <a:solidFill>
                  <a:srgbClr val="898989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pPr eaLnBrk="1" hangingPunct="1"/>
              <a:t>29</a:t>
            </a:fld>
            <a:endParaRPr kumimoji="0" lang="ko-KR" altLang="en-US">
              <a:solidFill>
                <a:srgbClr val="898989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1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50" dirty="0" smtClean="0">
                <a:latin typeface="Calibri" panose="020F0502020204030204" pitchFamily="34" charset="0"/>
              </a:rPr>
              <a:t>RISS-</a:t>
            </a:r>
            <a:r>
              <a:rPr lang="ko-KR" altLang="en-US" sz="1050" dirty="0" smtClean="0">
                <a:latin typeface="Calibri" panose="020F0502020204030204" pitchFamily="34" charset="0"/>
              </a:rPr>
              <a:t>해외전자정보서비스이용교육</a:t>
            </a:r>
            <a:endParaRPr lang="ko-KR" altLang="en-US" sz="105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8075" y="355600"/>
            <a:ext cx="65516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Q. eBook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을 대출하려 하는데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,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사용 중이라고 뜹니다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…</a:t>
            </a:r>
            <a:endParaRPr lang="en-US" sz="11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337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196975"/>
            <a:ext cx="7891463" cy="38147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925" y="5157788"/>
            <a:ext cx="91090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A. </a:t>
            </a:r>
            <a:r>
              <a:rPr lang="en-US" altLang="ko-KR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</a:rPr>
              <a:t>eBook</a:t>
            </a:r>
            <a:r>
              <a:rPr lang="ko-KR" alt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</a:rPr>
              <a:t>은 동시 이용자수로 </a:t>
            </a:r>
            <a:r>
              <a:rPr lang="ko-KR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제한되어 있는 경우가 </a:t>
            </a:r>
            <a:r>
              <a:rPr lang="ko-KR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있습니다</a:t>
            </a:r>
            <a:r>
              <a:rPr lang="en-US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.</a:t>
            </a:r>
          </a:p>
          <a:p>
            <a:pPr algn="ctr">
              <a:defRPr/>
            </a:pPr>
            <a:r>
              <a:rPr lang="en-US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1 eBook – 1 User, 3 User, 5 User,… 21 User </a:t>
            </a:r>
            <a:r>
              <a:rPr lang="ko-KR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등 다양하지만</a:t>
            </a:r>
            <a:r>
              <a:rPr lang="en-US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,</a:t>
            </a:r>
          </a:p>
          <a:p>
            <a:pPr algn="ctr">
              <a:defRPr/>
            </a:pPr>
            <a:r>
              <a:rPr lang="ko-KR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이러한 경우</a:t>
            </a:r>
            <a:r>
              <a:rPr lang="en-US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, </a:t>
            </a:r>
            <a:r>
              <a:rPr lang="ko-KR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동시 이용자 수 제한으로 전 대출자가 반납할 때까지 </a:t>
            </a:r>
            <a:endParaRPr lang="en-US" altLang="ko-KR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 algn="ctr">
              <a:defRPr/>
            </a:pPr>
            <a:r>
              <a:rPr lang="ko-KR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기다려 주셔야 </a:t>
            </a:r>
            <a:r>
              <a:rPr lang="ko-KR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합니다</a:t>
            </a:r>
            <a:r>
              <a:rPr lang="en-US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.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57638" y="3495675"/>
            <a:ext cx="1909762" cy="393700"/>
          </a:xfrm>
          <a:prstGeom prst="roundRect">
            <a:avLst>
              <a:gd name="adj" fmla="val 6000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23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3380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00" smtClean="0">
                <a:latin typeface="Calibri" panose="020F0502020204030204" pitchFamily="34" charset="0"/>
              </a:rPr>
              <a:t>RISS-</a:t>
            </a:r>
            <a:r>
              <a:rPr lang="ko-KR" altLang="en-US" sz="1000" smtClean="0">
                <a:latin typeface="Calibri" panose="020F0502020204030204" pitchFamily="34" charset="0"/>
              </a:rPr>
              <a:t>해외전자정보서비스이용교육</a:t>
            </a:r>
            <a:endParaRPr lang="ko-KR" altLang="en-US" sz="1000" dirty="0">
              <a:latin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C398B194-2636-473C-868F-54034B5B35B7}" type="slidenum">
              <a:rPr kumimoji="0" lang="ko-KR" altLang="en-US">
                <a:solidFill>
                  <a:srgbClr val="898989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pPr eaLnBrk="1" hangingPunct="1"/>
              <a:t>3</a:t>
            </a:fld>
            <a:endParaRPr kumimoji="0" lang="ko-KR" altLang="en-US">
              <a:solidFill>
                <a:srgbClr val="898989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54263" y="209550"/>
            <a:ext cx="6477000" cy="74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RISS 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홈페이지 내 해외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DB 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통합검색 이용 및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spcAft>
                <a:spcPts val="300"/>
              </a:spcAft>
              <a:defRPr/>
            </a:pP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각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DB 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접속방법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(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첫 페이지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)</a:t>
            </a:r>
            <a:endParaRPr lang="en-US" altLang="ko-KR" sz="300" b="1" dirty="0"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1196975"/>
            <a:ext cx="7264400" cy="5040313"/>
          </a:xfrm>
          <a:prstGeom prst="rect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372225" y="1700213"/>
            <a:ext cx="2663825" cy="1169987"/>
          </a:xfrm>
          <a:prstGeom prst="round1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latin typeface="Calibri" panose="020F0502020204030204" pitchFamily="34" charset="0"/>
                <a:cs typeface="Arial" charset="0"/>
              </a:rPr>
              <a:t>※ RISS </a:t>
            </a:r>
            <a:r>
              <a:rPr lang="ko-KR" altLang="en-US" sz="1400" dirty="0">
                <a:latin typeface="Calibri" panose="020F0502020204030204" pitchFamily="34" charset="0"/>
                <a:cs typeface="Arial" charset="0"/>
              </a:rPr>
              <a:t>홈페이지에서 </a:t>
            </a:r>
            <a:r>
              <a:rPr lang="ko-KR" alt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해외 </a:t>
            </a:r>
            <a:r>
              <a:rPr lang="en-US" altLang="ko-KR" sz="1400" b="1" dirty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DB </a:t>
            </a:r>
            <a:r>
              <a:rPr lang="ko-KR" alt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통합검색</a:t>
            </a:r>
            <a:r>
              <a:rPr lang="ko-KR" altLang="en-US" sz="1400" dirty="0">
                <a:latin typeface="Calibri" panose="020F0502020204030204" pitchFamily="34" charset="0"/>
                <a:cs typeface="Arial" charset="0"/>
              </a:rPr>
              <a:t>을 이용하시면</a:t>
            </a:r>
            <a:r>
              <a:rPr lang="en-US" altLang="ko-KR" sz="1400" dirty="0">
                <a:latin typeface="Calibri" panose="020F0502020204030204" pitchFamily="34" charset="0"/>
                <a:cs typeface="Arial" charset="0"/>
              </a:rPr>
              <a:t>, EBSCO eBook </a:t>
            </a:r>
            <a:r>
              <a:rPr lang="ko-KR" altLang="en-US" sz="1400" dirty="0">
                <a:latin typeface="Calibri" panose="020F0502020204030204" pitchFamily="34" charset="0"/>
                <a:cs typeface="Arial" charset="0"/>
              </a:rPr>
              <a:t>의 </a:t>
            </a:r>
            <a:r>
              <a:rPr lang="ko-KR" altLang="en-US" sz="1400" dirty="0" err="1">
                <a:latin typeface="Calibri" panose="020F0502020204030204" pitchFamily="34" charset="0"/>
                <a:cs typeface="Arial" charset="0"/>
              </a:rPr>
              <a:t>컨텐츠</a:t>
            </a:r>
            <a:r>
              <a:rPr lang="ko-KR" altLang="en-US" sz="1400" dirty="0">
                <a:latin typeface="Calibri" panose="020F0502020204030204" pitchFamily="34" charset="0"/>
                <a:cs typeface="Arial" charset="0"/>
              </a:rPr>
              <a:t> 뿐만 아니라</a:t>
            </a:r>
            <a:r>
              <a:rPr lang="en-US" altLang="ko-KR" sz="1400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ko-KR" altLang="en-US" sz="1400" dirty="0">
                <a:latin typeface="Calibri" panose="020F0502020204030204" pitchFamily="34" charset="0"/>
                <a:cs typeface="Arial" charset="0"/>
              </a:rPr>
              <a:t>더욱 더 많은 타 </a:t>
            </a:r>
            <a:r>
              <a:rPr lang="en-US" altLang="ko-KR" sz="1400" dirty="0">
                <a:latin typeface="Calibri" panose="020F0502020204030204" pitchFamily="34" charset="0"/>
                <a:cs typeface="Arial" charset="0"/>
              </a:rPr>
              <a:t>DB</a:t>
            </a:r>
            <a:r>
              <a:rPr lang="ko-KR" altLang="en-US" sz="1400" dirty="0">
                <a:latin typeface="Calibri" panose="020F0502020204030204" pitchFamily="34" charset="0"/>
                <a:cs typeface="Arial" charset="0"/>
              </a:rPr>
              <a:t>들의 양질 </a:t>
            </a:r>
            <a:r>
              <a:rPr lang="ko-KR" altLang="en-US" sz="1400" dirty="0" err="1">
                <a:latin typeface="Calibri" panose="020F0502020204030204" pitchFamily="34" charset="0"/>
                <a:cs typeface="Arial" charset="0"/>
              </a:rPr>
              <a:t>컨텐츠를</a:t>
            </a:r>
            <a:r>
              <a:rPr lang="ko-KR" altLang="en-US" sz="1400" dirty="0">
                <a:latin typeface="Calibri" panose="020F0502020204030204" pitchFamily="34" charset="0"/>
                <a:cs typeface="Arial" charset="0"/>
              </a:rPr>
              <a:t> 함께 검색하실 수 있습니다</a:t>
            </a:r>
            <a:r>
              <a:rPr lang="en-US" altLang="ko-KR" sz="1400" dirty="0">
                <a:latin typeface="Calibri" panose="020F0502020204030204" pitchFamily="34" charset="0"/>
                <a:cs typeface="Arial" charset="0"/>
              </a:rPr>
              <a:t>.</a:t>
            </a:r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2909888" y="1844675"/>
            <a:ext cx="247650" cy="141288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157538" y="1844675"/>
            <a:ext cx="3240087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419475" y="5145088"/>
            <a:ext cx="3203575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356350" y="4708525"/>
            <a:ext cx="2665413" cy="1600200"/>
          </a:xfrm>
          <a:prstGeom prst="round1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latin typeface="Calibri" panose="020F0502020204030204" pitchFamily="34" charset="0"/>
                <a:cs typeface="Arial" charset="0"/>
              </a:rPr>
              <a:t>※ </a:t>
            </a:r>
            <a:r>
              <a:rPr lang="ko-KR" altLang="en-US" sz="1400" dirty="0">
                <a:latin typeface="Calibri" panose="020F0502020204030204" pitchFamily="34" charset="0"/>
                <a:cs typeface="Arial" charset="0"/>
              </a:rPr>
              <a:t>또한 검색하고자 하는 해외 </a:t>
            </a:r>
            <a:r>
              <a:rPr lang="en-US" altLang="ko-KR" sz="1400" dirty="0">
                <a:latin typeface="Calibri" panose="020F0502020204030204" pitchFamily="34" charset="0"/>
                <a:cs typeface="Arial" charset="0"/>
              </a:rPr>
              <a:t>DB </a:t>
            </a:r>
            <a:r>
              <a:rPr lang="ko-KR" altLang="en-US" sz="1400" dirty="0">
                <a:latin typeface="Calibri" panose="020F0502020204030204" pitchFamily="34" charset="0"/>
                <a:cs typeface="Arial" charset="0"/>
              </a:rPr>
              <a:t>등을 선택하여 검색하실 수 있습니다</a:t>
            </a:r>
            <a:r>
              <a:rPr lang="en-US" altLang="ko-KR" sz="1400" dirty="0">
                <a:latin typeface="Calibri" panose="020F0502020204030204" pitchFamily="34" charset="0"/>
                <a:cs typeface="Arial" charset="0"/>
              </a:rPr>
              <a:t>.</a:t>
            </a:r>
          </a:p>
          <a:p>
            <a:pPr>
              <a:defRPr/>
            </a:pPr>
            <a:endParaRPr lang="en-US" altLang="ko-KR" sz="1400" dirty="0">
              <a:latin typeface="Calibri" panose="020F0502020204030204" pitchFamily="34" charset="0"/>
              <a:cs typeface="Arial" charset="0"/>
            </a:endParaRPr>
          </a:p>
          <a:p>
            <a:pPr>
              <a:defRPr/>
            </a:pPr>
            <a:r>
              <a:rPr lang="en-US" altLang="ko-KR" sz="1400" dirty="0">
                <a:latin typeface="Calibri" panose="020F0502020204030204" pitchFamily="34" charset="0"/>
                <a:cs typeface="Arial" charset="0"/>
              </a:rPr>
              <a:t>        </a:t>
            </a:r>
            <a:r>
              <a:rPr lang="ko-KR" altLang="en-US" sz="1400" dirty="0">
                <a:latin typeface="Calibri" panose="020F0502020204030204" pitchFamily="34" charset="0"/>
                <a:cs typeface="Arial" charset="0"/>
              </a:rPr>
              <a:t>링크를 클릭하시면</a:t>
            </a:r>
            <a:r>
              <a:rPr lang="en-US" altLang="ko-KR" sz="1400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ko-KR" altLang="en-US" sz="1400" dirty="0">
                <a:latin typeface="Calibri" panose="020F0502020204030204" pitchFamily="34" charset="0"/>
                <a:cs typeface="Arial" charset="0"/>
              </a:rPr>
              <a:t>각 </a:t>
            </a:r>
            <a:r>
              <a:rPr lang="en-US" altLang="ko-KR" sz="1400" dirty="0">
                <a:latin typeface="Calibri" panose="020F0502020204030204" pitchFamily="34" charset="0"/>
                <a:cs typeface="Arial" charset="0"/>
              </a:rPr>
              <a:t>DB</a:t>
            </a:r>
            <a:r>
              <a:rPr lang="ko-KR" altLang="en-US" sz="1400" dirty="0">
                <a:latin typeface="Calibri" panose="020F0502020204030204" pitchFamily="34" charset="0"/>
                <a:cs typeface="Arial" charset="0"/>
              </a:rPr>
              <a:t>를 직접 접속하여 이용할 수 있습니다</a:t>
            </a:r>
            <a:r>
              <a:rPr lang="en-US" altLang="ko-KR" sz="1400" dirty="0">
                <a:latin typeface="Calibri" panose="020F0502020204030204" pitchFamily="34" charset="0"/>
                <a:cs typeface="Arial" charset="0"/>
              </a:rPr>
              <a:t>.</a:t>
            </a:r>
            <a:endParaRPr lang="en-US" altLang="ko-KR" sz="200" dirty="0">
              <a:latin typeface="Calibri" panose="020F0502020204030204" pitchFamily="34" charset="0"/>
              <a:cs typeface="Arial" charset="0"/>
            </a:endParaRPr>
          </a:p>
        </p:txBody>
      </p:sp>
      <p:grpSp>
        <p:nvGrpSpPr>
          <p:cNvPr id="7179" name="그룹 19"/>
          <p:cNvGrpSpPr>
            <a:grpSpLocks/>
          </p:cNvGrpSpPr>
          <p:nvPr/>
        </p:nvGrpSpPr>
        <p:grpSpPr bwMode="auto">
          <a:xfrm>
            <a:off x="6400800" y="5584825"/>
            <a:ext cx="342900" cy="227013"/>
            <a:chOff x="6480151" y="4334041"/>
            <a:chExt cx="343355" cy="227673"/>
          </a:xfrm>
        </p:grpSpPr>
        <p:sp>
          <p:nvSpPr>
            <p:cNvPr id="16" name="직사각형 15"/>
            <p:cNvSpPr/>
            <p:nvPr/>
          </p:nvSpPr>
          <p:spPr>
            <a:xfrm>
              <a:off x="6480151" y="4334041"/>
              <a:ext cx="287719" cy="179910"/>
            </a:xfrm>
            <a:prstGeom prst="rect">
              <a:avLst/>
            </a:prstGeom>
            <a:noFill/>
            <a:ln>
              <a:solidFill>
                <a:srgbClr val="FF6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535788" y="4381804"/>
              <a:ext cx="287718" cy="179910"/>
            </a:xfrm>
            <a:prstGeom prst="rect">
              <a:avLst/>
            </a:prstGeom>
            <a:noFill/>
            <a:ln>
              <a:solidFill>
                <a:srgbClr val="FF6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1831975" y="5046663"/>
            <a:ext cx="1419225" cy="1952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7181" name="Picture 1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1247775"/>
            <a:ext cx="4159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28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561975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107D2623-34B8-4B51-B9E3-BADEBD1A3A95}" type="slidenum">
              <a:rPr kumimoji="0" lang="ko-KR" altLang="en-US">
                <a:solidFill>
                  <a:srgbClr val="898989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pPr eaLnBrk="1" hangingPunct="1"/>
              <a:t>30</a:t>
            </a:fld>
            <a:endParaRPr kumimoji="0" lang="ko-KR" altLang="en-US">
              <a:solidFill>
                <a:srgbClr val="898989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1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50" dirty="0" smtClean="0">
                <a:latin typeface="Calibri" panose="020F0502020204030204" pitchFamily="34" charset="0"/>
              </a:rPr>
              <a:t>RISS-</a:t>
            </a:r>
            <a:r>
              <a:rPr lang="ko-KR" altLang="en-US" sz="1050" dirty="0" smtClean="0">
                <a:latin typeface="Calibri" panose="020F0502020204030204" pitchFamily="34" charset="0"/>
              </a:rPr>
              <a:t>해외전자정보서비스이용교육</a:t>
            </a:r>
            <a:endParaRPr lang="ko-KR" altLang="en-US" sz="105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8063" y="365125"/>
            <a:ext cx="69119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Q.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빌린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eBook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을 다른 디바이스로 다시 받고 싶습니다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…</a:t>
            </a:r>
            <a:endParaRPr lang="en-US" sz="11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160463"/>
            <a:ext cx="7920037" cy="200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모서리가 둥근 직사각형 9"/>
          <p:cNvSpPr/>
          <p:nvPr/>
        </p:nvSpPr>
        <p:spPr>
          <a:xfrm>
            <a:off x="4643438" y="1103313"/>
            <a:ext cx="979487" cy="287337"/>
          </a:xfrm>
          <a:prstGeom prst="roundRect">
            <a:avLst>
              <a:gd name="adj" fmla="val 6000"/>
            </a:avLst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</a:endParaRPr>
          </a:p>
        </p:txBody>
      </p:sp>
      <p:pic>
        <p:nvPicPr>
          <p:cNvPr id="3482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0" b="23328"/>
          <a:stretch>
            <a:fillRect/>
          </a:stretch>
        </p:blipFill>
        <p:spPr bwMode="auto">
          <a:xfrm>
            <a:off x="2930525" y="2587625"/>
            <a:ext cx="6084888" cy="36020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오른쪽 화살표 16"/>
          <p:cNvSpPr/>
          <p:nvPr/>
        </p:nvSpPr>
        <p:spPr>
          <a:xfrm rot="5400000">
            <a:off x="4917282" y="1812131"/>
            <a:ext cx="617538" cy="58737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850" y="3644900"/>
            <a:ext cx="24479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A. </a:t>
            </a:r>
            <a:r>
              <a:rPr lang="en-US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</a:rPr>
              <a:t>EBSCOhost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</a:rPr>
              <a:t>폴더</a:t>
            </a:r>
            <a:r>
              <a:rPr lang="ko-KR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에서 대출 정보를 볼 수 있으며</a:t>
            </a:r>
            <a:r>
              <a:rPr lang="en-US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, </a:t>
            </a:r>
          </a:p>
          <a:p>
            <a:pPr>
              <a:defRPr/>
            </a:pPr>
            <a:endParaRPr lang="en-US" altLang="ko-KR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r>
              <a:rPr lang="ko-KR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현재 빌린 </a:t>
            </a:r>
            <a:r>
              <a:rPr lang="en-US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eBook</a:t>
            </a:r>
            <a:r>
              <a:rPr lang="ko-KR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을 다시 다운로드 </a:t>
            </a:r>
            <a:r>
              <a:rPr lang="en-US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(</a:t>
            </a:r>
            <a:r>
              <a:rPr lang="ko-KR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대출</a:t>
            </a:r>
            <a:r>
              <a:rPr lang="en-US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) </a:t>
            </a:r>
            <a:r>
              <a:rPr lang="ko-KR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받아 다른 디바이스로 옮길 수 있습니다</a:t>
            </a:r>
            <a:r>
              <a:rPr lang="en-US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.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26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3483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RISS-</a:t>
            </a:r>
            <a:r>
              <a:rPr lang="ko-KR" altLang="en-US" dirty="0"/>
              <a:t>해외전자정보서비스이용교육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F07487A1-3117-4BE9-9653-4CFCE9027A2E}" type="slidenum">
              <a:rPr kumimoji="0" lang="ko-KR" altLang="en-US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 eaLnBrk="1" hangingPunct="1"/>
              <a:t>31</a:t>
            </a:fld>
            <a:endParaRPr kumimoji="0" lang="ko-KR" altLang="en-US">
              <a:solidFill>
                <a:srgbClr val="89898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125" y="2276475"/>
            <a:ext cx="51117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+mn-ea"/>
                <a:cs typeface="Tahoma" pitchFamily="34" charset="0"/>
              </a:rPr>
              <a:t>해외전자정보 서비스 이용교육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Tahoma" pitchFamily="34" charset="0"/>
              </a:rPr>
              <a:t>EBSCO </a:t>
            </a:r>
            <a:r>
              <a:rPr kumimoji="0"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Tahoma" pitchFamily="34" charset="0"/>
              </a:rPr>
              <a:t>eBooks</a:t>
            </a:r>
            <a:endParaRPr kumimoji="0"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pic>
        <p:nvPicPr>
          <p:cNvPr id="35845" name="Picture 5" descr="C:\Users\Alee\Desktop\CI 국영문 B(좌우)형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0" t="46851" r="28494" b="47763"/>
          <a:stretch>
            <a:fillRect/>
          </a:stretch>
        </p:blipFill>
        <p:spPr bwMode="auto">
          <a:xfrm>
            <a:off x="4178300" y="5783263"/>
            <a:ext cx="17049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89038"/>
            <a:ext cx="8058150" cy="4741862"/>
          </a:xfrm>
          <a:prstGeom prst="rect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00" dirty="0" smtClean="0">
                <a:latin typeface="Calibri" panose="020F0502020204030204" pitchFamily="34" charset="0"/>
                <a:ea typeface="+mj-ea"/>
              </a:rPr>
              <a:t>RISS-</a:t>
            </a:r>
            <a:r>
              <a:rPr lang="ko-KR" altLang="en-US" sz="1000" dirty="0" smtClean="0">
                <a:latin typeface="Calibri" panose="020F0502020204030204" pitchFamily="34" charset="0"/>
                <a:ea typeface="+mj-ea"/>
              </a:rPr>
              <a:t>해외전자정보서비스이용교육</a:t>
            </a:r>
            <a:endParaRPr lang="ko-KR" altLang="en-US" sz="1000" dirty="0">
              <a:latin typeface="Calibri" panose="020F0502020204030204" pitchFamily="34" charset="0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50927E13-CA4F-4CB1-AD74-722CE270BEA3}" type="slidenum">
              <a:rPr kumimoji="0" lang="ko-KR" altLang="en-US">
                <a:solidFill>
                  <a:srgbClr val="898989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pPr eaLnBrk="1" hangingPunct="1"/>
              <a:t>4</a:t>
            </a:fld>
            <a:endParaRPr kumimoji="0" lang="ko-KR" altLang="en-US">
              <a:solidFill>
                <a:srgbClr val="898989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416175" y="209550"/>
            <a:ext cx="6477000" cy="74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</a:rPr>
              <a:t>RISS 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</a:rPr>
              <a:t>홈페이지 내 해외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</a:rPr>
              <a:t>DB 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</a:rPr>
              <a:t>통합검색 이용 및 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</a:endParaRPr>
          </a:p>
          <a:p>
            <a:pPr>
              <a:spcAft>
                <a:spcPts val="300"/>
              </a:spcAft>
              <a:defRPr/>
            </a:pP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</a:rPr>
              <a:t>각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</a:rPr>
              <a:t>DB 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</a:rPr>
              <a:t>접속방법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</a:rPr>
              <a:t>(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</a:rPr>
              <a:t>결과 화면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</a:rPr>
              <a:t>)</a:t>
            </a:r>
            <a:endParaRPr lang="en-US" altLang="ko-KR" sz="300" b="1" dirty="0">
              <a:latin typeface="Calibri" panose="020F0502020204030204" pitchFamily="34" charset="0"/>
              <a:ea typeface="+mj-ea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H="1" flipV="1">
            <a:off x="8194675" y="2832100"/>
            <a:ext cx="246063" cy="71438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8440738" y="2903538"/>
            <a:ext cx="0" cy="1800225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445250" y="4062413"/>
            <a:ext cx="2663825" cy="2246312"/>
          </a:xfrm>
          <a:prstGeom prst="round1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latin typeface="Calibri" panose="020F0502020204030204" pitchFamily="34" charset="0"/>
                <a:ea typeface="+mj-ea"/>
                <a:cs typeface="Arial" charset="0"/>
              </a:rPr>
              <a:t>※ EBSCO eBooks </a:t>
            </a:r>
            <a:r>
              <a:rPr lang="ko-KR" altLang="en-US" sz="1400" dirty="0">
                <a:latin typeface="Calibri" panose="020F0502020204030204" pitchFamily="34" charset="0"/>
                <a:ea typeface="+mj-ea"/>
                <a:cs typeface="Arial" charset="0"/>
              </a:rPr>
              <a:t>의 자원이 포함되어 검색된 </a:t>
            </a:r>
            <a:r>
              <a:rPr lang="en-US" altLang="ko-KR" sz="1400" dirty="0">
                <a:latin typeface="Calibri" panose="020F0502020204030204" pitchFamily="34" charset="0"/>
                <a:ea typeface="+mj-ea"/>
                <a:cs typeface="Arial" charset="0"/>
              </a:rPr>
              <a:t>“</a:t>
            </a:r>
            <a:r>
              <a:rPr lang="ko-KR" altLang="en-US" sz="1400" b="1" dirty="0">
                <a:solidFill>
                  <a:srgbClr val="28A705"/>
                </a:solidFill>
                <a:latin typeface="Calibri" panose="020F0502020204030204" pitchFamily="34" charset="0"/>
                <a:ea typeface="+mj-ea"/>
                <a:cs typeface="Arial" charset="0"/>
              </a:rPr>
              <a:t>해외 </a:t>
            </a:r>
            <a:r>
              <a:rPr lang="en-US" altLang="ko-KR" sz="1400" b="1" dirty="0">
                <a:solidFill>
                  <a:srgbClr val="28A705"/>
                </a:solidFill>
                <a:latin typeface="Calibri" panose="020F0502020204030204" pitchFamily="34" charset="0"/>
                <a:ea typeface="+mj-ea"/>
                <a:cs typeface="Arial" charset="0"/>
              </a:rPr>
              <a:t>DB </a:t>
            </a:r>
            <a:r>
              <a:rPr lang="ko-KR" altLang="en-US" sz="1400" b="1" dirty="0">
                <a:solidFill>
                  <a:srgbClr val="28A705"/>
                </a:solidFill>
                <a:latin typeface="Calibri" panose="020F0502020204030204" pitchFamily="34" charset="0"/>
                <a:ea typeface="+mj-ea"/>
                <a:cs typeface="Arial" charset="0"/>
              </a:rPr>
              <a:t>통합검색</a:t>
            </a:r>
            <a:r>
              <a:rPr lang="en-US" altLang="ko-KR" sz="1400" dirty="0">
                <a:latin typeface="Calibri" panose="020F0502020204030204" pitchFamily="34" charset="0"/>
                <a:ea typeface="+mj-ea"/>
                <a:cs typeface="Arial" charset="0"/>
              </a:rPr>
              <a:t>”</a:t>
            </a:r>
            <a:r>
              <a:rPr lang="ko-KR" altLang="en-US" sz="1400" dirty="0">
                <a:latin typeface="Calibri" panose="020F0502020204030204" pitchFamily="34" charset="0"/>
                <a:ea typeface="+mj-ea"/>
                <a:cs typeface="Arial" charset="0"/>
              </a:rPr>
              <a:t> 결과 화면에서도 우측 편 </a:t>
            </a:r>
            <a:r>
              <a:rPr lang="en-US" altLang="ko-KR" sz="1400" dirty="0">
                <a:latin typeface="Calibri" panose="020F0502020204030204" pitchFamily="34" charset="0"/>
                <a:ea typeface="+mj-ea"/>
                <a:cs typeface="Arial" charset="0"/>
              </a:rPr>
              <a:t>“</a:t>
            </a:r>
            <a:r>
              <a:rPr lang="ko-KR" altLang="en-US" sz="1400" b="1" dirty="0">
                <a:solidFill>
                  <a:srgbClr val="00B050"/>
                </a:solidFill>
                <a:latin typeface="Calibri" panose="020F0502020204030204" pitchFamily="34" charset="0"/>
                <a:ea typeface="+mj-ea"/>
                <a:cs typeface="Arial" charset="0"/>
              </a:rPr>
              <a:t>해외 </a:t>
            </a:r>
            <a:r>
              <a:rPr lang="en-US" altLang="ko-KR" sz="1400" b="1" dirty="0">
                <a:solidFill>
                  <a:srgbClr val="00B050"/>
                </a:solidFill>
                <a:latin typeface="Calibri" panose="020F0502020204030204" pitchFamily="34" charset="0"/>
                <a:ea typeface="+mj-ea"/>
                <a:cs typeface="Arial" charset="0"/>
              </a:rPr>
              <a:t>DB</a:t>
            </a:r>
            <a:r>
              <a:rPr lang="ko-KR" altLang="en-US" sz="1400" b="1" dirty="0">
                <a:solidFill>
                  <a:srgbClr val="00B050"/>
                </a:solidFill>
                <a:latin typeface="Calibri" panose="020F0502020204030204" pitchFamily="34" charset="0"/>
                <a:ea typeface="+mj-ea"/>
                <a:cs typeface="Arial" charset="0"/>
              </a:rPr>
              <a:t>별</a:t>
            </a:r>
            <a:r>
              <a:rPr lang="en-US" altLang="ko-KR" sz="1400" b="1" dirty="0">
                <a:solidFill>
                  <a:srgbClr val="00B050"/>
                </a:solidFill>
                <a:latin typeface="Calibri" panose="020F0502020204030204" pitchFamily="34" charset="0"/>
                <a:ea typeface="+mj-ea"/>
                <a:cs typeface="Arial" charset="0"/>
              </a:rPr>
              <a:t> </a:t>
            </a:r>
            <a:r>
              <a:rPr lang="ko-KR" altLang="en-US" sz="1400" b="1" dirty="0" err="1">
                <a:solidFill>
                  <a:srgbClr val="00B050"/>
                </a:solidFill>
                <a:latin typeface="Calibri" panose="020F0502020204030204" pitchFamily="34" charset="0"/>
                <a:ea typeface="+mj-ea"/>
                <a:cs typeface="Arial" charset="0"/>
              </a:rPr>
              <a:t>바로가기</a:t>
            </a:r>
            <a:r>
              <a:rPr lang="en-US" altLang="ko-KR" sz="1400" dirty="0">
                <a:latin typeface="Calibri" panose="020F0502020204030204" pitchFamily="34" charset="0"/>
                <a:ea typeface="+mj-ea"/>
                <a:cs typeface="Arial" charset="0"/>
              </a:rPr>
              <a:t>”</a:t>
            </a:r>
            <a:r>
              <a:rPr lang="ko-KR" altLang="en-US" sz="1400" dirty="0">
                <a:latin typeface="Calibri" panose="020F0502020204030204" pitchFamily="34" charset="0"/>
                <a:ea typeface="+mj-ea"/>
                <a:cs typeface="Arial" charset="0"/>
              </a:rPr>
              <a:t>를 통해 </a:t>
            </a:r>
            <a:r>
              <a:rPr lang="en-US" altLang="ko-KR" sz="1400" dirty="0">
                <a:latin typeface="Calibri" panose="020F0502020204030204" pitchFamily="34" charset="0"/>
                <a:ea typeface="+mj-ea"/>
                <a:cs typeface="Arial" charset="0"/>
              </a:rPr>
              <a:t>EBSCO eBooks </a:t>
            </a:r>
            <a:r>
              <a:rPr lang="ko-KR" altLang="en-US" sz="1400" dirty="0">
                <a:latin typeface="Calibri" panose="020F0502020204030204" pitchFamily="34" charset="0"/>
                <a:ea typeface="+mj-ea"/>
                <a:cs typeface="Arial" charset="0"/>
              </a:rPr>
              <a:t>를 직접 접속하여 검색할 수 있습니다</a:t>
            </a:r>
            <a:r>
              <a:rPr lang="en-US" altLang="ko-KR" sz="1400" dirty="0">
                <a:latin typeface="Calibri" panose="020F0502020204030204" pitchFamily="34" charset="0"/>
                <a:ea typeface="+mj-ea"/>
                <a:cs typeface="Arial" charset="0"/>
              </a:rPr>
              <a:t>.</a:t>
            </a:r>
          </a:p>
          <a:p>
            <a:pPr>
              <a:defRPr/>
            </a:pPr>
            <a:endParaRPr lang="en-US" altLang="ko-KR" sz="1400" dirty="0">
              <a:latin typeface="Calibri" panose="020F0502020204030204" pitchFamily="34" charset="0"/>
              <a:ea typeface="+mj-ea"/>
              <a:cs typeface="Arial" charset="0"/>
            </a:endParaRPr>
          </a:p>
          <a:p>
            <a:pPr>
              <a:defRPr/>
            </a:pPr>
            <a:r>
              <a:rPr lang="ko-KR" altLang="en-US" sz="1400" dirty="0">
                <a:latin typeface="Calibri" panose="020F0502020204030204" pitchFamily="34" charset="0"/>
                <a:ea typeface="+mj-ea"/>
                <a:cs typeface="Arial" charset="0"/>
              </a:rPr>
              <a:t>이용 가능한 </a:t>
            </a:r>
            <a:r>
              <a:rPr lang="en-US" altLang="ko-KR" sz="1400" dirty="0">
                <a:latin typeface="Calibri" panose="020F0502020204030204" pitchFamily="34" charset="0"/>
                <a:ea typeface="+mj-ea"/>
                <a:cs typeface="Arial" charset="0"/>
              </a:rPr>
              <a:t>DB</a:t>
            </a:r>
            <a:r>
              <a:rPr lang="ko-KR" altLang="en-US" sz="1400" dirty="0">
                <a:latin typeface="Calibri" panose="020F0502020204030204" pitchFamily="34" charset="0"/>
                <a:ea typeface="+mj-ea"/>
                <a:cs typeface="Arial" charset="0"/>
              </a:rPr>
              <a:t>를 알파벳순과 분야별로 나누어 찾을 수 있습니다</a:t>
            </a:r>
            <a:r>
              <a:rPr lang="en-US" altLang="ko-KR" sz="1400" dirty="0">
                <a:latin typeface="Calibri" panose="020F0502020204030204" pitchFamily="34" charset="0"/>
                <a:ea typeface="+mj-ea"/>
                <a:cs typeface="Arial" charset="0"/>
              </a:rPr>
              <a:t>.</a:t>
            </a:r>
          </a:p>
        </p:txBody>
      </p:sp>
      <p:pic>
        <p:nvPicPr>
          <p:cNvPr id="8201" name="Picture 1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1247775"/>
            <a:ext cx="4159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j-ea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j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  <a:ea typeface="+mj-ea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  <a:ea typeface="+mj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  <a:ea typeface="+mj-ea"/>
              </a:rPr>
              <a:t>해외전자정보 서비스 이용교육</a:t>
            </a:r>
          </a:p>
        </p:txBody>
      </p:sp>
      <p:sp>
        <p:nvSpPr>
          <p:cNvPr id="8208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500" b="1" i="1">
                <a:solidFill>
                  <a:srgbClr val="004D86"/>
                </a:solidFill>
                <a:latin typeface="Calibri" panose="020F0502020204030204" pitchFamily="34" charset="0"/>
              </a:rPr>
              <a:t>EBSCO eBooks</a:t>
            </a:r>
            <a:endParaRPr kumimoji="0" lang="ko-KR" altLang="en-US" sz="1500" b="1" i="1">
              <a:solidFill>
                <a:srgbClr val="004D86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6"/>
          <p:cNvPicPr>
            <a:picLocks noChangeAspect="1" noChangeArrowheads="1"/>
          </p:cNvPicPr>
          <p:nvPr/>
        </p:nvPicPr>
        <p:blipFill rotWithShape="1">
          <a:blip r:embed="rId3"/>
          <a:srcRect b="33142"/>
          <a:stretch/>
        </p:blipFill>
        <p:spPr bwMode="auto">
          <a:xfrm>
            <a:off x="566738" y="989013"/>
            <a:ext cx="8101012" cy="532288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50" dirty="0">
                <a:latin typeface="Calibri" panose="020F0502020204030204" pitchFamily="34" charset="0"/>
              </a:rPr>
              <a:t>RISS-</a:t>
            </a:r>
            <a:r>
              <a:rPr lang="ko-KR" altLang="en-US" sz="1050" dirty="0">
                <a:latin typeface="Calibri" panose="020F0502020204030204" pitchFamily="34" charset="0"/>
              </a:rPr>
              <a:t>해외전자정보서비스이용교육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561975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0FA29E68-1DD4-4186-B174-CB52A5E180F1}" type="slidenum">
              <a:rPr kumimoji="0" lang="ko-KR" altLang="en-US">
                <a:solidFill>
                  <a:srgbClr val="898989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pPr eaLnBrk="1" hangingPunct="1"/>
              <a:t>5</a:t>
            </a:fld>
            <a:endParaRPr kumimoji="0" lang="ko-KR" altLang="en-US">
              <a:solidFill>
                <a:srgbClr val="898989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744538" y="2470150"/>
            <a:ext cx="1728787" cy="3736975"/>
          </a:xfrm>
          <a:prstGeom prst="roundRect">
            <a:avLst>
              <a:gd name="adj" fmla="val 600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2555875" y="4362450"/>
            <a:ext cx="5911850" cy="1887538"/>
          </a:xfrm>
          <a:prstGeom prst="roundRect">
            <a:avLst>
              <a:gd name="adj" fmla="val 600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2" name="모서리가 둥근 사각형 설명선 31"/>
          <p:cNvSpPr/>
          <p:nvPr/>
        </p:nvSpPr>
        <p:spPr>
          <a:xfrm>
            <a:off x="7715250" y="5307013"/>
            <a:ext cx="1122363" cy="655637"/>
          </a:xfrm>
          <a:prstGeom prst="wedgeRoundRectCallout">
            <a:avLst>
              <a:gd name="adj1" fmla="val -33052"/>
              <a:gd name="adj2" fmla="val -67958"/>
              <a:gd name="adj3" fmla="val 16667"/>
            </a:avLst>
          </a:prstGeom>
          <a:solidFill>
            <a:srgbClr val="E4E4E4"/>
          </a:solidFill>
          <a:ln w="31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ko-KR" altLang="en-US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추천 </a:t>
            </a:r>
            <a:r>
              <a:rPr lang="en-US" altLang="ko-KR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보기</a:t>
            </a:r>
          </a:p>
        </p:txBody>
      </p:sp>
      <p:sp>
        <p:nvSpPr>
          <p:cNvPr id="22" name="순서도: 대체 처리 21"/>
          <p:cNvSpPr/>
          <p:nvPr/>
        </p:nvSpPr>
        <p:spPr>
          <a:xfrm>
            <a:off x="2541588" y="274638"/>
            <a:ext cx="4764087" cy="37465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첫 페이지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(Landing Page)</a:t>
            </a:r>
            <a:endParaRPr lang="ko-KR" altLang="en-US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2544763" y="2460625"/>
            <a:ext cx="5911850" cy="1831975"/>
          </a:xfrm>
          <a:prstGeom prst="roundRect">
            <a:avLst>
              <a:gd name="adj" fmla="val 600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20" name="모서리가 둥근 사각형 설명선 19"/>
          <p:cNvSpPr/>
          <p:nvPr/>
        </p:nvSpPr>
        <p:spPr>
          <a:xfrm>
            <a:off x="6378575" y="1878013"/>
            <a:ext cx="1122363" cy="655637"/>
          </a:xfrm>
          <a:prstGeom prst="wedgeRoundRectCallout">
            <a:avLst>
              <a:gd name="adj1" fmla="val -22868"/>
              <a:gd name="adj2" fmla="val 66279"/>
              <a:gd name="adj3" fmla="val 16667"/>
            </a:avLst>
          </a:prstGeom>
          <a:solidFill>
            <a:srgbClr val="E4E4E4"/>
          </a:solidFill>
          <a:ln w="31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ko-KR" altLang="en-US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최근 구입 </a:t>
            </a:r>
            <a:r>
              <a:rPr lang="en-US" altLang="ko-KR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보기</a:t>
            </a:r>
          </a:p>
        </p:txBody>
      </p:sp>
      <p:sp>
        <p:nvSpPr>
          <p:cNvPr id="18" name="모서리가 둥근 사각형 설명선 17"/>
          <p:cNvSpPr/>
          <p:nvPr/>
        </p:nvSpPr>
        <p:spPr>
          <a:xfrm>
            <a:off x="1249363" y="5421313"/>
            <a:ext cx="1123950" cy="655637"/>
          </a:xfrm>
          <a:prstGeom prst="wedgeRoundRectCallout">
            <a:avLst>
              <a:gd name="adj1" fmla="val -45211"/>
              <a:gd name="adj2" fmla="val -73189"/>
              <a:gd name="adj3" fmla="val 16667"/>
            </a:avLst>
          </a:prstGeom>
          <a:solidFill>
            <a:srgbClr val="E4E4E4"/>
          </a:solidFill>
          <a:ln w="31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ko-KR" altLang="en-US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주제별 </a:t>
            </a:r>
            <a:r>
              <a:rPr lang="en-US" altLang="ko-KR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보기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7305675" y="1222375"/>
            <a:ext cx="1320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33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92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2"/>
          <a:srcRect b="16503"/>
          <a:stretch/>
        </p:blipFill>
        <p:spPr bwMode="auto">
          <a:xfrm>
            <a:off x="395288" y="1125538"/>
            <a:ext cx="8370887" cy="5119687"/>
          </a:xfrm>
          <a:prstGeom prst="rect">
            <a:avLst/>
          </a:prstGeom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50" dirty="0" smtClean="0">
                <a:latin typeface="+mn-ea"/>
              </a:rPr>
              <a:t>RISS-</a:t>
            </a:r>
            <a:r>
              <a:rPr lang="ko-KR" altLang="en-US" sz="1050" dirty="0" smtClean="0">
                <a:latin typeface="+mn-ea"/>
              </a:rPr>
              <a:t>해외전자정보서비스이용교육</a:t>
            </a:r>
            <a:endParaRPr lang="ko-KR" altLang="en-US" sz="105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428625" y="6453188"/>
            <a:ext cx="561975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D9D71338-D6CF-4C53-ACF0-02A21061D4C1}" type="slidenum">
              <a:rPr kumimoji="0" lang="ko-KR" altLang="en-US">
                <a:solidFill>
                  <a:srgbClr val="898989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pPr eaLnBrk="1" hangingPunct="1"/>
              <a:t>6</a:t>
            </a:fld>
            <a:endParaRPr kumimoji="0" lang="ko-KR" altLang="en-US">
              <a:solidFill>
                <a:srgbClr val="898989"/>
              </a:solidFill>
              <a:latin typeface="Tahoma" panose="020B060403050404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8" name="모서리가 둥근 사각형 설명선 47"/>
          <p:cNvSpPr/>
          <p:nvPr/>
        </p:nvSpPr>
        <p:spPr bwMode="auto">
          <a:xfrm>
            <a:off x="4356100" y="939800"/>
            <a:ext cx="1728788" cy="582613"/>
          </a:xfrm>
          <a:prstGeom prst="wedgeRoundRectCallout">
            <a:avLst>
              <a:gd name="adj1" fmla="val -35269"/>
              <a:gd name="adj2" fmla="val 66279"/>
              <a:gd name="adj3" fmla="val 16667"/>
            </a:avLst>
          </a:prstGeom>
          <a:solidFill>
            <a:srgbClr val="E4E4E4"/>
          </a:solidFill>
          <a:ln w="31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ko-KR" altLang="en-US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검색 필드에 </a:t>
            </a:r>
            <a:endParaRPr lang="en-US" altLang="ko-KR" sz="1200" b="1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 algn="ctr">
              <a:defRPr/>
            </a:pPr>
            <a:r>
              <a:rPr lang="ko-KR" altLang="en-US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서명 등 </a:t>
            </a:r>
            <a:r>
              <a:rPr lang="ko-KR" altLang="en-US" sz="12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검색어</a:t>
            </a:r>
            <a:r>
              <a:rPr lang="ko-KR" altLang="en-US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 입력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7124700" y="1397000"/>
            <a:ext cx="1606550" cy="550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59088" y="5692775"/>
            <a:ext cx="1223962" cy="252413"/>
          </a:xfrm>
          <a:prstGeom prst="roundRect">
            <a:avLst>
              <a:gd name="adj" fmla="val 600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17" name="모서리가 둥근 사각형 설명선 16"/>
          <p:cNvSpPr/>
          <p:nvPr/>
        </p:nvSpPr>
        <p:spPr bwMode="auto">
          <a:xfrm>
            <a:off x="1116013" y="5765800"/>
            <a:ext cx="1535112" cy="381000"/>
          </a:xfrm>
          <a:prstGeom prst="wedgeRoundRectCallout">
            <a:avLst>
              <a:gd name="adj1" fmla="val 64882"/>
              <a:gd name="adj2" fmla="val -36868"/>
              <a:gd name="adj3" fmla="val 16667"/>
            </a:avLst>
          </a:prstGeom>
          <a:solidFill>
            <a:srgbClr val="E4E4E4"/>
          </a:solidFill>
          <a:ln w="31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전문보기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024313" y="3221038"/>
            <a:ext cx="1223962" cy="252412"/>
          </a:xfrm>
          <a:prstGeom prst="roundRect">
            <a:avLst>
              <a:gd name="adj" fmla="val 600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19" name="모서리가 둥근 사각형 설명선 18"/>
          <p:cNvSpPr/>
          <p:nvPr/>
        </p:nvSpPr>
        <p:spPr bwMode="auto">
          <a:xfrm>
            <a:off x="5570538" y="3092450"/>
            <a:ext cx="1533525" cy="511175"/>
          </a:xfrm>
          <a:prstGeom prst="wedgeRoundRectCallout">
            <a:avLst>
              <a:gd name="adj1" fmla="val -67208"/>
              <a:gd name="adj2" fmla="val -13538"/>
              <a:gd name="adj3" fmla="val 16667"/>
            </a:avLst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r>
              <a:rPr kumimoji="0" lang="en-US" altLang="ko-KR" sz="1200" b="1" dirty="0" smtClean="0">
                <a:solidFill>
                  <a:srgbClr val="EAEAEA"/>
                </a:solidFill>
              </a:rPr>
              <a:t>eBook </a:t>
            </a:r>
            <a:r>
              <a:rPr kumimoji="0" lang="ko-KR" altLang="en-US" sz="1200" b="1" dirty="0" smtClean="0">
                <a:solidFill>
                  <a:srgbClr val="EAEAEA"/>
                </a:solidFill>
              </a:rPr>
              <a:t>다운로드 </a:t>
            </a:r>
            <a:r>
              <a:rPr kumimoji="0" lang="en-US" altLang="ko-KR" sz="1200" b="1" dirty="0" smtClean="0">
                <a:solidFill>
                  <a:srgbClr val="EAEAEA"/>
                </a:solidFill>
              </a:rPr>
              <a:t>(</a:t>
            </a:r>
            <a:r>
              <a:rPr kumimoji="0" lang="ko-KR" altLang="en-US" sz="1200" b="1" dirty="0" smtClean="0">
                <a:solidFill>
                  <a:srgbClr val="EAEAEA"/>
                </a:solidFill>
              </a:rPr>
              <a:t>대출</a:t>
            </a:r>
            <a:r>
              <a:rPr kumimoji="0" lang="en-US" altLang="ko-KR" sz="1200" b="1" dirty="0" smtClean="0">
                <a:solidFill>
                  <a:srgbClr val="EAEAEA"/>
                </a:solidFill>
              </a:rPr>
              <a:t>) </a:t>
            </a:r>
            <a:r>
              <a:rPr kumimoji="0" lang="ko-KR" altLang="en-US" sz="1200" b="1" dirty="0" smtClean="0">
                <a:solidFill>
                  <a:srgbClr val="EAEAEA"/>
                </a:solidFill>
              </a:rPr>
              <a:t>하기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008438" y="4543425"/>
            <a:ext cx="1223962" cy="252413"/>
          </a:xfrm>
          <a:prstGeom prst="roundRect">
            <a:avLst>
              <a:gd name="adj" fmla="val 600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22" name="순서도: 대체 처리 21"/>
          <p:cNvSpPr/>
          <p:nvPr/>
        </p:nvSpPr>
        <p:spPr>
          <a:xfrm>
            <a:off x="2541588" y="274638"/>
            <a:ext cx="4762500" cy="37465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j-ea"/>
              </a:rPr>
              <a:t>결과 화면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j-ea"/>
              </a:rPr>
              <a:t>(Result Page)</a:t>
            </a:r>
            <a:endParaRPr lang="ko-KR" altLang="en-US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+mj-ea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27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02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00" dirty="0" smtClean="0">
                <a:latin typeface="Calibri" panose="020F0502020204030204" pitchFamily="34" charset="0"/>
              </a:rPr>
              <a:t>RISS-</a:t>
            </a:r>
            <a:r>
              <a:rPr lang="ko-KR" altLang="en-US" sz="1000" dirty="0" smtClean="0">
                <a:latin typeface="Calibri" panose="020F0502020204030204" pitchFamily="34" charset="0"/>
              </a:rPr>
              <a:t>해외전자정보서비스이용교육</a:t>
            </a:r>
            <a:endParaRPr lang="ko-KR" altLang="en-US" sz="1000" dirty="0">
              <a:latin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F1E85D5D-88FF-47C3-9518-74B7A99F9D2B}" type="slidenum">
              <a:rPr kumimoji="0" lang="ko-KR" altLang="en-US">
                <a:solidFill>
                  <a:srgbClr val="898989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pPr eaLnBrk="1" hangingPunct="1"/>
              <a:t>7</a:t>
            </a:fld>
            <a:endParaRPr kumimoji="0" lang="ko-KR" altLang="en-US">
              <a:solidFill>
                <a:srgbClr val="898989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1135063"/>
            <a:ext cx="8410575" cy="5076825"/>
          </a:xfrm>
          <a:prstGeom prst="rect">
            <a:avLst/>
          </a:prstGeom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419475" y="5421313"/>
            <a:ext cx="5184775" cy="646112"/>
          </a:xfrm>
          <a:prstGeom prst="rect">
            <a:avLst/>
          </a:prstGeom>
          <a:solidFill>
            <a:srgbClr val="E4E4E4"/>
          </a:solidFill>
          <a:ln w="31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ko-KR"/>
            </a:defPPr>
            <a:lvl1pPr algn="ctr">
              <a:defRPr sz="1200" b="1" i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 algn="l">
              <a:defRPr/>
            </a:pPr>
            <a:r>
              <a:rPr lang="en-US" altLang="ko-KR" dirty="0" smtClean="0">
                <a:solidFill>
                  <a:srgbClr val="C00000"/>
                </a:solidFill>
              </a:rPr>
              <a:t>    Notes </a:t>
            </a:r>
            <a:endParaRPr lang="en-US" altLang="ko-KR" dirty="0">
              <a:solidFill>
                <a:srgbClr val="C00000"/>
              </a:solidFill>
            </a:endParaRPr>
          </a:p>
          <a:p>
            <a:pPr algn="l">
              <a:defRPr/>
            </a:pPr>
            <a:r>
              <a:rPr lang="en-US" altLang="ko-KR" dirty="0"/>
              <a:t> </a:t>
            </a:r>
            <a:r>
              <a:rPr lang="en-US" altLang="ko-KR" dirty="0" smtClean="0"/>
              <a:t>   eBook </a:t>
            </a:r>
            <a:r>
              <a:rPr lang="en-US" altLang="ko-KR" dirty="0"/>
              <a:t>Chapter </a:t>
            </a:r>
            <a:r>
              <a:rPr lang="ko-KR" altLang="en-US" dirty="0"/>
              <a:t>별로 목차 보기 가능</a:t>
            </a:r>
            <a:r>
              <a:rPr lang="en-US" altLang="ko-KR" dirty="0"/>
              <a:t>, </a:t>
            </a:r>
            <a:r>
              <a:rPr lang="ko-KR" altLang="en-US" dirty="0"/>
              <a:t>목차 클릭 시 해당 목차 원문으로 연결</a:t>
            </a:r>
            <a:endParaRPr lang="en-US" altLang="ko-KR" dirty="0"/>
          </a:p>
          <a:p>
            <a:pPr algn="l">
              <a:defRPr/>
            </a:pPr>
            <a:r>
              <a:rPr lang="en-US" altLang="ko-KR" dirty="0"/>
              <a:t> </a:t>
            </a:r>
            <a:r>
              <a:rPr lang="en-US" altLang="ko-KR" dirty="0" smtClean="0"/>
              <a:t>   +. </a:t>
            </a:r>
            <a:r>
              <a:rPr lang="en-US" altLang="ko-KR" dirty="0"/>
              <a:t>- </a:t>
            </a:r>
            <a:r>
              <a:rPr lang="ko-KR" altLang="en-US" dirty="0"/>
              <a:t>버튼 클릭 </a:t>
            </a:r>
            <a:r>
              <a:rPr lang="en-US" altLang="ko-KR" dirty="0"/>
              <a:t>: </a:t>
            </a:r>
            <a:r>
              <a:rPr lang="ko-KR" altLang="en-US" dirty="0"/>
              <a:t>목차보기 확장 및 축소 가능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390650" y="2176463"/>
            <a:ext cx="612775" cy="252412"/>
          </a:xfrm>
          <a:prstGeom prst="roundRect">
            <a:avLst>
              <a:gd name="adj" fmla="val 600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ko-KR" altLang="en-US" smtClean="0">
              <a:solidFill>
                <a:srgbClr val="FFFFFF"/>
              </a:solidFill>
            </a:endParaRPr>
          </a:p>
        </p:txBody>
      </p:sp>
      <p:sp>
        <p:nvSpPr>
          <p:cNvPr id="12" name="순서도: 대체 처리 11"/>
          <p:cNvSpPr/>
          <p:nvPr/>
        </p:nvSpPr>
        <p:spPr>
          <a:xfrm>
            <a:off x="2541588" y="274638"/>
            <a:ext cx="4762500" cy="37465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목차 안내 기능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18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127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00" dirty="0" smtClean="0">
                <a:latin typeface="Calibri" panose="020F0502020204030204" pitchFamily="34" charset="0"/>
              </a:rPr>
              <a:t>RISS-</a:t>
            </a:r>
            <a:r>
              <a:rPr lang="ko-KR" altLang="en-US" sz="1000" dirty="0" smtClean="0">
                <a:latin typeface="Calibri" panose="020F0502020204030204" pitchFamily="34" charset="0"/>
              </a:rPr>
              <a:t>해외전자정보서비스이용교육</a:t>
            </a:r>
            <a:endParaRPr lang="ko-KR" altLang="en-US" sz="1000" dirty="0">
              <a:latin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A4076D96-913A-4983-BE83-9A2E53D05890}" type="slidenum">
              <a:rPr kumimoji="0" lang="ko-KR" altLang="en-US">
                <a:solidFill>
                  <a:srgbClr val="898989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pPr eaLnBrk="1" hangingPunct="1"/>
              <a:t>8</a:t>
            </a:fld>
            <a:endParaRPr kumimoji="0" lang="ko-KR" altLang="en-US">
              <a:solidFill>
                <a:srgbClr val="898989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46188"/>
            <a:ext cx="8243888" cy="2676525"/>
          </a:xfrm>
          <a:prstGeom prst="rect">
            <a:avLst/>
          </a:prstGeom>
          <a:ln w="9525">
            <a:solidFill>
              <a:srgbClr val="004D8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모서리가 둥근 사각형 설명선 8"/>
          <p:cNvSpPr/>
          <p:nvPr/>
        </p:nvSpPr>
        <p:spPr bwMode="auto">
          <a:xfrm>
            <a:off x="7245350" y="4019550"/>
            <a:ext cx="1468438" cy="346075"/>
          </a:xfrm>
          <a:prstGeom prst="wedgeRoundRectCallout">
            <a:avLst>
              <a:gd name="adj1" fmla="val 5492"/>
              <a:gd name="adj2" fmla="val -94336"/>
              <a:gd name="adj3" fmla="val 16667"/>
            </a:avLst>
          </a:prstGeom>
          <a:solidFill>
            <a:srgbClr val="E4E4E4"/>
          </a:solidFill>
          <a:ln w="31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 활용 </a:t>
            </a:r>
            <a:r>
              <a:rPr lang="en-US" altLang="ko-KR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Tool</a:t>
            </a:r>
          </a:p>
        </p:txBody>
      </p:sp>
      <p:sp>
        <p:nvSpPr>
          <p:cNvPr id="10" name="모서리가 둥근 사각형 설명선 9"/>
          <p:cNvSpPr/>
          <p:nvPr/>
        </p:nvSpPr>
        <p:spPr bwMode="auto">
          <a:xfrm>
            <a:off x="5213350" y="1027113"/>
            <a:ext cx="1468438" cy="385762"/>
          </a:xfrm>
          <a:prstGeom prst="wedgeRoundRectCallout">
            <a:avLst>
              <a:gd name="adj1" fmla="val -23119"/>
              <a:gd name="adj2" fmla="val 80614"/>
              <a:gd name="adj3" fmla="val 16667"/>
            </a:avLst>
          </a:prstGeom>
          <a:solidFill>
            <a:srgbClr val="E4E4E4"/>
          </a:solidFill>
          <a:ln w="31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eBook </a:t>
            </a:r>
            <a:r>
              <a:rPr lang="ko-KR" altLang="en-US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 서지 정보</a:t>
            </a:r>
            <a:endParaRPr lang="en-US" altLang="ko-KR" sz="1200" b="1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631825" y="1373188"/>
            <a:ext cx="1123950" cy="433387"/>
          </a:xfrm>
          <a:prstGeom prst="wedgeRoundRectCallout">
            <a:avLst>
              <a:gd name="adj1" fmla="val 25133"/>
              <a:gd name="adj2" fmla="val 76571"/>
              <a:gd name="adj3" fmla="val 16667"/>
            </a:avLst>
          </a:prstGeom>
          <a:solidFill>
            <a:srgbClr val="E4E4E4"/>
          </a:solidFill>
          <a:ln w="31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eBook  </a:t>
            </a:r>
          </a:p>
          <a:p>
            <a:pPr algn="ctr">
              <a:defRPr/>
            </a:pPr>
            <a:r>
              <a:rPr lang="ko-KR" altLang="en-US" sz="1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원문보기</a:t>
            </a: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323850" y="3986213"/>
            <a:ext cx="39989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rgbClr val="FF9900"/>
                </a:solidFill>
                <a:latin typeface="Calibri" panose="020F0502020204030204" pitchFamily="34" charset="0"/>
                <a:ea typeface="+mn-ea"/>
              </a:rPr>
              <a:t>Notes </a:t>
            </a:r>
          </a:p>
          <a:p>
            <a:pPr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Tools (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도구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)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폴더에 추가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: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폴더에 담기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en-US" altLang="ko-KR" sz="11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인쇄 </a:t>
            </a:r>
            <a:r>
              <a:rPr lang="en-US" altLang="ko-KR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: </a:t>
            </a:r>
            <a:r>
              <a:rPr lang="ko-KR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세션 당 기본 </a:t>
            </a:r>
            <a:r>
              <a:rPr lang="en-US" altLang="ko-KR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30~ 60</a:t>
            </a:r>
            <a:r>
              <a:rPr lang="ko-KR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페이지까지 가능하나 출판사 정책으로 </a:t>
            </a:r>
            <a:r>
              <a:rPr lang="en-US" altLang="ko-KR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eBook</a:t>
            </a:r>
            <a:r>
              <a:rPr lang="ko-KR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에 따라 인쇄 가능 페이지가 변경될 수 있음</a:t>
            </a:r>
            <a:r>
              <a:rPr lang="en-US" altLang="ko-KR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, PDF</a:t>
            </a:r>
            <a:r>
              <a:rPr lang="ko-KR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로 변환</a:t>
            </a:r>
            <a:endParaRPr lang="en-US" altLang="ko-KR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이메일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: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이메일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전송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4683125" y="3965575"/>
            <a:ext cx="44259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altLang="ko-KR" sz="1200" b="1" dirty="0">
              <a:solidFill>
                <a:srgbClr val="FFC000"/>
              </a:solidFill>
              <a:latin typeface="Calibri" panose="020F0502020204030204" pitchFamily="34" charset="0"/>
              <a:ea typeface="+mn-ea"/>
            </a:endParaRPr>
          </a:p>
          <a:p>
            <a:pPr>
              <a:buFont typeface="Wingdings" pitchFamily="2" charset="2"/>
              <a:buChar char="l"/>
              <a:defRPr/>
            </a:pP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저장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: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서지정보 저장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인용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: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인용하기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반출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서지관리도구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) : </a:t>
            </a:r>
          </a:p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서지관리도구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(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EndNote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RefWorks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등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)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로 반출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참고 만들기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 :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간단한 메모와 함께 저장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229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5691188"/>
            <a:ext cx="400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5691188"/>
            <a:ext cx="381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5691188"/>
            <a:ext cx="36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5691188"/>
            <a:ext cx="314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691188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5691188"/>
            <a:ext cx="371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193925" y="6108700"/>
            <a:ext cx="660400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7663" indent="-347663" latinLnBrk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r>
              <a:rPr kumimoji="0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인쇄하기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055938" y="6108700"/>
            <a:ext cx="911225" cy="20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7663" indent="-347663" latinLnBrk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r>
              <a:rPr kumimoji="0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Email </a:t>
            </a:r>
            <a:r>
              <a:rPr kumimoji="0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보내기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213225" y="6108700"/>
            <a:ext cx="660400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7663" indent="-347663" latinLnBrk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r>
              <a:rPr kumimoji="0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저장하기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5075238" y="6108700"/>
            <a:ext cx="660400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7663" indent="-347663" latinLnBrk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r>
              <a:rPr kumimoji="0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인용하기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937250" y="6108700"/>
            <a:ext cx="660400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7663" indent="-347663" latinLnBrk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r>
              <a:rPr kumimoji="0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반출하기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1331913" y="6108700"/>
            <a:ext cx="725487" cy="20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7663" indent="-347663" latinLnBrk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r>
              <a:rPr kumimoji="0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폴더 넣기</a:t>
            </a:r>
          </a:p>
        </p:txBody>
      </p:sp>
      <p:pic>
        <p:nvPicPr>
          <p:cNvPr id="12310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691188"/>
            <a:ext cx="400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6800850" y="6108700"/>
            <a:ext cx="1065213" cy="20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7663" indent="-347663" latinLnBrk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r>
              <a:rPr kumimoji="0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노트</a:t>
            </a:r>
            <a:r>
              <a:rPr kumimoji="0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/</a:t>
            </a:r>
            <a:r>
              <a:rPr kumimoji="0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rPr>
              <a:t>메모작성</a:t>
            </a:r>
          </a:p>
        </p:txBody>
      </p:sp>
      <p:sp>
        <p:nvSpPr>
          <p:cNvPr id="28" name="순서도: 대체 처리 27"/>
          <p:cNvSpPr/>
          <p:nvPr/>
        </p:nvSpPr>
        <p:spPr>
          <a:xfrm>
            <a:off x="2541588" y="274638"/>
            <a:ext cx="4762500" cy="37465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eBook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상세정보</a:t>
            </a: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35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231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00" dirty="0" smtClean="0">
                <a:latin typeface="+mn-ea"/>
              </a:rPr>
              <a:t>RISS-</a:t>
            </a:r>
            <a:r>
              <a:rPr lang="ko-KR" altLang="en-US" sz="1000" dirty="0" smtClean="0">
                <a:latin typeface="+mn-ea"/>
              </a:rPr>
              <a:t>해외전자정보서비스이용교육</a:t>
            </a:r>
            <a:endParaRPr lang="ko-KR" altLang="en-US" sz="10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ECBDBEC6-D527-42C2-AAD6-D2EC29005CD1}" type="slidenum">
              <a:rPr kumimoji="0" lang="ko-KR" altLang="en-US">
                <a:solidFill>
                  <a:srgbClr val="898989"/>
                </a:solidFill>
                <a:latin typeface="Tahoma" panose="020B0604030504040204" pitchFamily="34" charset="0"/>
                <a:ea typeface="맑은 고딕" panose="020B0503020000020004" pitchFamily="50" charset="-127"/>
              </a:rPr>
              <a:pPr eaLnBrk="1" hangingPunct="1"/>
              <a:t>9</a:t>
            </a:fld>
            <a:endParaRPr kumimoji="0" lang="ko-KR" altLang="en-US">
              <a:solidFill>
                <a:srgbClr val="898989"/>
              </a:solidFill>
              <a:latin typeface="Tahoma" panose="020B0604030504040204" pitchFamily="34" charset="0"/>
              <a:ea typeface="맑은 고딕" panose="020B0503020000020004" pitchFamily="50" charset="-127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8563"/>
            <a:ext cx="8264525" cy="3670300"/>
          </a:xfrm>
          <a:prstGeom prst="rect">
            <a:avLst/>
          </a:prstGeom>
          <a:ln w="9525">
            <a:solidFill>
              <a:srgbClr val="004D8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611188" y="5013325"/>
            <a:ext cx="80645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rgbClr val="FF9900"/>
                </a:solidFill>
                <a:latin typeface="+mn-ea"/>
                <a:ea typeface="+mn-ea"/>
              </a:rPr>
              <a:t>Notes </a:t>
            </a:r>
          </a:p>
          <a:p>
            <a:pPr>
              <a:defRPr/>
            </a:pPr>
            <a:endParaRPr lang="en-US" altLang="ko-KR" sz="1200" b="1" dirty="0">
              <a:solidFill>
                <a:srgbClr val="FF990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이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eBook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에서 가장 관련 있는 페이지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해당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eBook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에서 검색 키워드가 포함되어 있는 가장 관련 있는 페이지를 연결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. </a:t>
            </a:r>
          </a:p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가장 관련도가 높은 페이지부터 열람 가능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" name="순서도: 대체 처리 9"/>
          <p:cNvSpPr/>
          <p:nvPr/>
        </p:nvSpPr>
        <p:spPr>
          <a:xfrm>
            <a:off x="2541588" y="274638"/>
            <a:ext cx="4762500" cy="37465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eBook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가장 관련 있는 페이지 정보 보기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41350" y="0"/>
            <a:ext cx="1633538" cy="223838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0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925" y="163513"/>
            <a:ext cx="468313" cy="560387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0488" y="11113"/>
            <a:ext cx="207168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Calibri" panose="020F0502020204030204" pitchFamily="34" charset="0"/>
              </a:rPr>
              <a:t>해외전자정보 서비스 이용교육</a:t>
            </a:r>
          </a:p>
        </p:txBody>
      </p:sp>
      <p:sp>
        <p:nvSpPr>
          <p:cNvPr id="17" name="제목 1"/>
          <p:cNvSpPr txBox="1">
            <a:spLocks/>
          </p:cNvSpPr>
          <p:nvPr/>
        </p:nvSpPr>
        <p:spPr bwMode="auto">
          <a:xfrm>
            <a:off x="611188" y="225425"/>
            <a:ext cx="1468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500" i="1" dirty="0" smtClean="0">
                <a:solidFill>
                  <a:srgbClr val="004D86"/>
                </a:solidFill>
                <a:latin typeface="Calibri" panose="020F0502020204030204" pitchFamily="34" charset="0"/>
                <a:ea typeface="+mn-ea"/>
              </a:rPr>
              <a:t>EBSCO eBooks</a:t>
            </a:r>
            <a:endParaRPr kumimoji="0" lang="ko-KR" altLang="en-US" sz="1500" i="1" dirty="0" smtClean="0">
              <a:solidFill>
                <a:srgbClr val="004D86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332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2400"/>
            <a:ext cx="13335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1474</Words>
  <Application>Microsoft Office PowerPoint</Application>
  <PresentationFormat>화면 슬라이드 쇼(4:3)</PresentationFormat>
  <Paragraphs>370</Paragraphs>
  <Slides>31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8" baseType="lpstr">
      <vt:lpstr>굴림</vt:lpstr>
      <vt:lpstr>Arial</vt:lpstr>
      <vt:lpstr>맑은 고딕</vt:lpstr>
      <vt:lpstr>Tahoma</vt:lpstr>
      <vt:lpstr>Calibri</vt:lpstr>
      <vt:lpstr>Wingdings</vt:lpstr>
      <vt:lpstr>Office 테마</vt:lpstr>
      <vt:lpstr>해외전자정보서비스이용교육 EBSCO eBooks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SK C&amp;C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SKCC06639-001\Administrator</dc:creator>
  <cp:lastModifiedBy>IT</cp:lastModifiedBy>
  <cp:revision>232</cp:revision>
  <cp:lastPrinted>2014-01-15T07:14:55Z</cp:lastPrinted>
  <dcterms:created xsi:type="dcterms:W3CDTF">2009-11-09T03:47:42Z</dcterms:created>
  <dcterms:modified xsi:type="dcterms:W3CDTF">2022-05-02T06:50:04Z</dcterms:modified>
</cp:coreProperties>
</file>